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5"/>
  </p:notesMasterIdLst>
  <p:sldIdLst>
    <p:sldId id="275" r:id="rId2"/>
    <p:sldId id="311" r:id="rId3"/>
    <p:sldId id="300" r:id="rId4"/>
    <p:sldId id="310" r:id="rId5"/>
    <p:sldId id="262" r:id="rId6"/>
    <p:sldId id="298" r:id="rId7"/>
    <p:sldId id="280" r:id="rId8"/>
    <p:sldId id="281" r:id="rId9"/>
    <p:sldId id="302" r:id="rId10"/>
    <p:sldId id="303" r:id="rId11"/>
    <p:sldId id="285" r:id="rId12"/>
    <p:sldId id="286" r:id="rId13"/>
    <p:sldId id="287" r:id="rId14"/>
    <p:sldId id="288" r:id="rId15"/>
    <p:sldId id="289" r:id="rId16"/>
    <p:sldId id="290" r:id="rId17"/>
    <p:sldId id="292" r:id="rId18"/>
    <p:sldId id="293" r:id="rId19"/>
    <p:sldId id="301" r:id="rId20"/>
    <p:sldId id="294" r:id="rId21"/>
    <p:sldId id="295" r:id="rId22"/>
    <p:sldId id="296" r:id="rId23"/>
    <p:sldId id="307" r:id="rId24"/>
    <p:sldId id="297" r:id="rId25"/>
    <p:sldId id="284" r:id="rId26"/>
    <p:sldId id="306" r:id="rId27"/>
    <p:sldId id="304" r:id="rId28"/>
    <p:sldId id="308" r:id="rId29"/>
    <p:sldId id="313" r:id="rId30"/>
    <p:sldId id="312" r:id="rId31"/>
    <p:sldId id="314" r:id="rId32"/>
    <p:sldId id="309" r:id="rId33"/>
    <p:sldId id="27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3"/>
    <a:srgbClr val="B0DCFF"/>
    <a:srgbClr val="FAF0DE"/>
    <a:srgbClr val="004174"/>
    <a:srgbClr val="114374"/>
    <a:srgbClr val="003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31" autoAdjust="0"/>
  </p:normalViewPr>
  <p:slideViewPr>
    <p:cSldViewPr snapToGrid="0">
      <p:cViewPr varScale="1">
        <p:scale>
          <a:sx n="66" d="100"/>
          <a:sy n="66" d="100"/>
        </p:scale>
        <p:origin x="19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75EA7-9A42-4DFE-8BAE-66CF57534BDF}" type="datetimeFigureOut">
              <a:rPr lang="en-US" smtClean="0"/>
              <a:t>4/4/2025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0B253-91B2-42EF-902E-7B0EDCDE84FA}" type="slidenum">
              <a:rPr lang="en-US" smtClean="0"/>
              <a:t>‹#›</a:t>
            </a:fld>
            <a:endParaRPr lang="en-US"/>
          </a:p>
        </p:txBody>
      </p:sp>
    </p:spTree>
    <p:extLst>
      <p:ext uri="{BB962C8B-B14F-4D97-AF65-F5344CB8AC3E}">
        <p14:creationId xmlns:p14="http://schemas.microsoft.com/office/powerpoint/2010/main" val="113274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User &amp; group management</a:t>
            </a:r>
            <a:r>
              <a:rPr lang="en-US" dirty="0"/>
              <a:t> (</a:t>
            </a:r>
            <a:r>
              <a:rPr lang="en-US" dirty="0" err="1"/>
              <a:t>adduser</a:t>
            </a:r>
            <a:r>
              <a:rPr lang="en-US" dirty="0"/>
              <a:t>, </a:t>
            </a:r>
            <a:r>
              <a:rPr lang="en-US" dirty="0" err="1"/>
              <a:t>groupadd</a:t>
            </a:r>
            <a:r>
              <a:rPr lang="en-US" dirty="0"/>
              <a:t>, usermod)</a:t>
            </a:r>
          </a:p>
          <a:p>
            <a:r>
              <a:rPr lang="en-US" b="1" dirty="0"/>
              <a:t>Checking users &amp; groups</a:t>
            </a:r>
            <a:r>
              <a:rPr lang="en-US" dirty="0"/>
              <a:t> (cat /etc/passwd, id, groups)</a:t>
            </a:r>
          </a:p>
          <a:p>
            <a:r>
              <a:rPr lang="en-US" b="1" dirty="0"/>
              <a:t>File ownership &amp; group settings</a:t>
            </a:r>
            <a:r>
              <a:rPr lang="en-US" dirty="0"/>
              <a:t> (</a:t>
            </a:r>
            <a:r>
              <a:rPr lang="en-US" dirty="0" err="1"/>
              <a:t>chown</a:t>
            </a:r>
            <a:r>
              <a:rPr lang="en-US" dirty="0"/>
              <a:t>, chgrp)</a:t>
            </a:r>
          </a:p>
          <a:p>
            <a:r>
              <a:rPr lang="fr-FR" b="1" dirty="0"/>
              <a:t>Permission management</a:t>
            </a:r>
            <a:r>
              <a:rPr lang="fr-FR" dirty="0"/>
              <a:t> (chmod, ls -l, ls -</a:t>
            </a:r>
            <a:r>
              <a:rPr lang="fr-FR" dirty="0" err="1"/>
              <a:t>ld</a:t>
            </a:r>
            <a:r>
              <a:rPr lang="fr-FR" dirty="0"/>
              <a:t>)</a:t>
            </a:r>
          </a:p>
          <a:p>
            <a:r>
              <a:rPr lang="en-US" b="1" dirty="0"/>
              <a:t>Removing users &amp; groups</a:t>
            </a:r>
            <a:r>
              <a:rPr lang="en-US" dirty="0"/>
              <a:t> (deluser, </a:t>
            </a:r>
            <a:r>
              <a:rPr lang="en-US" dirty="0" err="1"/>
              <a:t>groupdel</a:t>
            </a:r>
            <a:r>
              <a:rPr lang="en-US" dirty="0"/>
              <a:t>)</a:t>
            </a:r>
          </a:p>
        </p:txBody>
      </p:sp>
      <p:sp>
        <p:nvSpPr>
          <p:cNvPr id="4" name="Slide Number Placeholder 3"/>
          <p:cNvSpPr>
            <a:spLocks noGrp="1"/>
          </p:cNvSpPr>
          <p:nvPr>
            <p:ph type="sldNum" sz="quarter" idx="5"/>
          </p:nvPr>
        </p:nvSpPr>
        <p:spPr/>
        <p:txBody>
          <a:bodyPr/>
          <a:lstStyle/>
          <a:p>
            <a:fld id="{FB60B253-91B2-42EF-902E-7B0EDCDE84FA}" type="slidenum">
              <a:rPr lang="en-US" smtClean="0"/>
              <a:t>2</a:t>
            </a:fld>
            <a:endParaRPr lang="en-US"/>
          </a:p>
        </p:txBody>
      </p:sp>
    </p:spTree>
    <p:extLst>
      <p:ext uri="{BB962C8B-B14F-4D97-AF65-F5344CB8AC3E}">
        <p14:creationId xmlns:p14="http://schemas.microsoft.com/office/powerpoint/2010/main" val="2191941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Wingdings" panose="05000000000000000000" pitchFamily="2" charset="2"/>
              <a:buChar char=""/>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Uneori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vrem</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ca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scriptul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ceară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utilizatorului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introducă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date.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Folosim</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comanda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read.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Wingdings" panose="05000000000000000000" pitchFamily="2" charset="2"/>
              <a:buChar char=""/>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Sintaxă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112776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read -p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Mesaj</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variabila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(cere input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salvează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variabila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1127760" algn="l"/>
              </a:tabLs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Puteti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incerca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comanda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asta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daca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vreti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la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voi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local in terminal;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11</a:t>
            </a:fld>
            <a:endParaRPr lang="en-US"/>
          </a:p>
        </p:txBody>
      </p:sp>
    </p:spTree>
    <p:extLst>
      <p:ext uri="{BB962C8B-B14F-4D97-AF65-F5344CB8AC3E}">
        <p14:creationId xmlns:p14="http://schemas.microsoft.com/office/powerpoint/2010/main" val="57468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Deci cum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ceri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input de la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Prin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comanda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read care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permite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introducerea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date de la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Sintaxa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baza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read -p</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exemplul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al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doilea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avem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citirea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caractere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afisarea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sirului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caractere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12</a:t>
            </a:fld>
            <a:endParaRPr lang="en-US"/>
          </a:p>
        </p:txBody>
      </p:sp>
    </p:spTree>
    <p:extLst>
      <p:ext uri="{BB962C8B-B14F-4D97-AF65-F5344CB8AC3E}">
        <p14:creationId xmlns:p14="http://schemas.microsoft.com/office/powerpoint/2010/main" val="404477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Parametrii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poziționali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sunt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argumentele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pe care le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putem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transmite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script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momentul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executării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Fiecare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argument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accesibil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folosind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$1, $2, $3, ..., $9,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unde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$0</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scriptului</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 $2,</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sunt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argumentele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transmise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reprezintă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numărul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total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argumente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transmise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scriptului</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presupunem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avem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 script script.sh cu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următorul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conținut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echo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scriptului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$0"</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echo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Primul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argument: $1"</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echo "Al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doilea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argument: $2"</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echo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Numărul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total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argumente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Dacă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rulăm</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comanda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./script.sh arg1 arg2</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Output-</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fi:</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scriptului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./script.sh</a:t>
            </a: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Primul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argument: arg1</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Al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doilea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argument: arg2</a:t>
            </a: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Numărul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total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argumente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13</a:t>
            </a:fld>
            <a:endParaRPr lang="en-US"/>
          </a:p>
        </p:txBody>
      </p:sp>
    </p:spTree>
    <p:extLst>
      <p:ext uri="{BB962C8B-B14F-4D97-AF65-F5344CB8AC3E}">
        <p14:creationId xmlns:p14="http://schemas.microsoft.com/office/powerpoint/2010/main" val="238668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Avem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niste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exemple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parametrilor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poziționali</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Parametrii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poziționali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sunt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foarte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atunci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când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vrem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scriem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scripturi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care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execută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acțiuni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baza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valori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primite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Exemplu1: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Blocarea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arhivarea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fișierelor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sale</a:t>
            </a: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presupunem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vrem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scriem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 script care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primește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800"/>
              </a:spcAft>
              <a:tabLst>
                <a:tab pos="457200" algn="l"/>
              </a:tabLs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blochează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contul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800"/>
              </a:spcAft>
              <a:tabLst>
                <a:tab pos="457200" algn="l"/>
              </a:tabLs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arhivează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fișierele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din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directorul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/home.</a:t>
            </a:r>
          </a:p>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Explicație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utilizatorului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transmis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ca argument.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passwd -l $1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blochează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contul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utilizatorului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-&gt; ./script.sh user123</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tar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cf</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creează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arhivă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fișierelor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utilizatorului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14</a:t>
            </a:fld>
            <a:endParaRPr lang="en-US"/>
          </a:p>
        </p:txBody>
      </p:sp>
    </p:spTree>
    <p:extLst>
      <p:ext uri="{BB962C8B-B14F-4D97-AF65-F5344CB8AC3E}">
        <p14:creationId xmlns:p14="http://schemas.microsoft.com/office/powerpoint/2010/main" val="389111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Variabile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speciale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Shell Scripting</a:t>
            </a:r>
          </a:p>
          <a:p>
            <a:r>
              <a:rPr lang="en-US" sz="2800" b="1" dirty="0"/>
              <a:t>In shell scripting </a:t>
            </a:r>
            <a:r>
              <a:rPr lang="en-US" sz="2800" b="1" dirty="0" err="1"/>
              <a:t>există</a:t>
            </a:r>
            <a:r>
              <a:rPr lang="en-US" sz="2800" b="1" dirty="0"/>
              <a:t> </a:t>
            </a:r>
            <a:r>
              <a:rPr lang="en-US" sz="2800" b="1" dirty="0" err="1"/>
              <a:t>câteva</a:t>
            </a:r>
            <a:r>
              <a:rPr lang="en-US" sz="2800" b="1" dirty="0"/>
              <a:t> </a:t>
            </a:r>
            <a:r>
              <a:rPr lang="en-US" sz="2800" b="1" dirty="0" err="1"/>
              <a:t>variabile</a:t>
            </a:r>
            <a:r>
              <a:rPr lang="en-US" sz="2800" b="1" dirty="0"/>
              <a:t> </a:t>
            </a:r>
            <a:r>
              <a:rPr lang="en-US" sz="2800" b="1" dirty="0" err="1"/>
              <a:t>speciale</a:t>
            </a:r>
            <a:r>
              <a:rPr lang="en-US" sz="2800" b="1" dirty="0"/>
              <a:t> care ne </a:t>
            </a:r>
            <a:r>
              <a:rPr lang="en-US" sz="2800" b="1" dirty="0" err="1"/>
              <a:t>ajută</a:t>
            </a:r>
            <a:r>
              <a:rPr lang="en-US" sz="2800" b="1" dirty="0"/>
              <a:t> </a:t>
            </a:r>
            <a:r>
              <a:rPr lang="en-US" sz="2800" b="1" dirty="0" err="1"/>
              <a:t>să</a:t>
            </a:r>
            <a:r>
              <a:rPr lang="en-US" sz="2800" b="1" dirty="0"/>
              <a:t> </a:t>
            </a:r>
            <a:r>
              <a:rPr lang="en-US" sz="2800" b="1" dirty="0" err="1"/>
              <a:t>lucrăm</a:t>
            </a:r>
            <a:r>
              <a:rPr lang="en-US" sz="2800" b="1" dirty="0"/>
              <a:t> cu </a:t>
            </a:r>
            <a:r>
              <a:rPr lang="en-US" sz="2800" b="1" dirty="0" err="1"/>
              <a:t>scripturile</a:t>
            </a:r>
            <a:r>
              <a:rPr lang="en-US" sz="2800" b="1" dirty="0"/>
              <a:t> </a:t>
            </a:r>
            <a:r>
              <a:rPr lang="en-US" sz="2800" b="1" dirty="0" err="1"/>
              <a:t>mai</a:t>
            </a:r>
            <a:r>
              <a:rPr lang="en-US" sz="2800" b="1" dirty="0"/>
              <a:t> </a:t>
            </a:r>
            <a:r>
              <a:rPr lang="en-US" sz="2800" b="1" dirty="0" err="1"/>
              <a:t>eficient</a:t>
            </a:r>
            <a:r>
              <a:rPr lang="en-US" sz="2800" b="1" dirty="0"/>
              <a:t>.</a:t>
            </a:r>
          </a:p>
          <a:p>
            <a:r>
              <a:rPr lang="en-US" sz="2800" dirty="0"/>
              <a:t>VariabilăDescriere</a:t>
            </a:r>
            <a:r>
              <a:rPr lang="en-US" sz="2800" b="1" dirty="0"/>
              <a:t>$0</a:t>
            </a:r>
            <a:r>
              <a:rPr lang="en-US" sz="2800" dirty="0"/>
              <a:t>Numele scriptului</a:t>
            </a:r>
            <a:r>
              <a:rPr lang="en-US" sz="2800" b="1" dirty="0"/>
              <a:t>$1, $2, ..., $9</a:t>
            </a:r>
            <a:r>
              <a:rPr lang="en-US" sz="2800" dirty="0"/>
              <a:t>Argumentele </a:t>
            </a:r>
            <a:r>
              <a:rPr lang="en-US" sz="2800" dirty="0" err="1"/>
              <a:t>transmise</a:t>
            </a:r>
            <a:r>
              <a:rPr lang="en-US" sz="2800" dirty="0"/>
              <a:t> </a:t>
            </a:r>
            <a:r>
              <a:rPr lang="en-US" sz="2800" dirty="0" err="1"/>
              <a:t>scriptului</a:t>
            </a:r>
            <a:r>
              <a:rPr lang="en-US" sz="2800" b="1" dirty="0"/>
              <a:t>$#</a:t>
            </a:r>
            <a:r>
              <a:rPr lang="en-US" sz="2800" dirty="0" err="1"/>
              <a:t>Numărul</a:t>
            </a:r>
            <a:r>
              <a:rPr lang="en-US" sz="2800" dirty="0"/>
              <a:t> total de </a:t>
            </a:r>
            <a:r>
              <a:rPr lang="en-US" sz="2800" dirty="0" err="1"/>
              <a:t>argumente</a:t>
            </a:r>
            <a:r>
              <a:rPr lang="en-US" sz="2800" b="1" dirty="0"/>
              <a:t>$@</a:t>
            </a:r>
            <a:r>
              <a:rPr lang="en-US" sz="2800" dirty="0" err="1"/>
              <a:t>Toate</a:t>
            </a:r>
            <a:r>
              <a:rPr lang="en-US" sz="2800" dirty="0"/>
              <a:t> </a:t>
            </a:r>
            <a:r>
              <a:rPr lang="en-US" sz="2800" dirty="0" err="1"/>
              <a:t>argumentele</a:t>
            </a:r>
            <a:r>
              <a:rPr lang="en-US" sz="2800" dirty="0"/>
              <a:t> </a:t>
            </a:r>
            <a:r>
              <a:rPr lang="en-US" sz="2800" dirty="0" err="1"/>
              <a:t>transmise</a:t>
            </a:r>
            <a:r>
              <a:rPr lang="en-US" sz="2800" dirty="0"/>
              <a:t>, ca un </a:t>
            </a:r>
            <a:r>
              <a:rPr lang="en-US" sz="2800" dirty="0" err="1"/>
              <a:t>șir</a:t>
            </a:r>
            <a:r>
              <a:rPr lang="en-US" sz="2800" dirty="0"/>
              <a:t> de </a:t>
            </a:r>
            <a:r>
              <a:rPr lang="en-US" sz="2800" dirty="0" err="1"/>
              <a:t>cuvinte</a:t>
            </a:r>
            <a:r>
              <a:rPr lang="en-US" sz="2800" b="1" dirty="0"/>
              <a:t>$?</a:t>
            </a:r>
            <a:r>
              <a:rPr lang="en-US" sz="2800" dirty="0"/>
              <a:t>Exit status-</a:t>
            </a:r>
            <a:r>
              <a:rPr lang="en-US" sz="2800" dirty="0" err="1"/>
              <a:t>ul</a:t>
            </a:r>
            <a:r>
              <a:rPr lang="en-US" sz="2800" dirty="0"/>
              <a:t> </a:t>
            </a:r>
            <a:r>
              <a:rPr lang="en-US" sz="2800" dirty="0" err="1"/>
              <a:t>ultimei</a:t>
            </a:r>
            <a:r>
              <a:rPr lang="en-US" sz="2800" dirty="0"/>
              <a:t> </a:t>
            </a:r>
            <a:r>
              <a:rPr lang="en-US" sz="2800" dirty="0" err="1"/>
              <a:t>comenzi</a:t>
            </a:r>
            <a:r>
              <a:rPr lang="en-US" sz="2800" dirty="0"/>
              <a:t> (0 = </a:t>
            </a:r>
            <a:r>
              <a:rPr lang="en-US" sz="2800" dirty="0" err="1"/>
              <a:t>succes</a:t>
            </a:r>
            <a:r>
              <a:rPr lang="en-US" sz="2800" dirty="0"/>
              <a:t>, </a:t>
            </a:r>
            <a:r>
              <a:rPr lang="en-US" sz="2800" dirty="0" err="1"/>
              <a:t>diferit</a:t>
            </a:r>
            <a:r>
              <a:rPr lang="en-US" sz="2800" dirty="0"/>
              <a:t> de 0 = </a:t>
            </a:r>
            <a:r>
              <a:rPr lang="en-US" sz="2800" dirty="0" err="1"/>
              <a:t>eroare</a:t>
            </a:r>
            <a:r>
              <a:rPr lang="en-US" sz="2800" dirty="0"/>
              <a:t>)</a:t>
            </a:r>
            <a:r>
              <a:rPr lang="en-US" sz="2800" b="1" dirty="0"/>
              <a:t>$$</a:t>
            </a:r>
            <a:r>
              <a:rPr lang="en-US" sz="2800" dirty="0"/>
              <a:t>PID-</a:t>
            </a:r>
            <a:r>
              <a:rPr lang="en-US" sz="2800" dirty="0" err="1"/>
              <a:t>ul</a:t>
            </a:r>
            <a:r>
              <a:rPr lang="en-US" sz="2800" dirty="0"/>
              <a:t> (Process ID) al </a:t>
            </a:r>
            <a:r>
              <a:rPr lang="en-US" sz="2800" dirty="0" err="1"/>
              <a:t>scriptului</a:t>
            </a:r>
            <a:r>
              <a:rPr lang="en-US" sz="2800" dirty="0"/>
              <a:t> </a:t>
            </a:r>
            <a:r>
              <a:rPr lang="en-US" sz="2800" dirty="0" err="1"/>
              <a:t>curent</a:t>
            </a:r>
            <a:r>
              <a:rPr lang="en-US" sz="2800" b="1" dirty="0"/>
              <a:t>$!</a:t>
            </a:r>
            <a:r>
              <a:rPr lang="en-US" sz="2800" dirty="0"/>
              <a:t>PID-</a:t>
            </a:r>
            <a:r>
              <a:rPr lang="en-US" sz="2800" dirty="0" err="1"/>
              <a:t>ul</a:t>
            </a:r>
            <a:r>
              <a:rPr lang="en-US" sz="2800" dirty="0"/>
              <a:t> </a:t>
            </a:r>
            <a:r>
              <a:rPr lang="en-US" sz="2800" dirty="0" err="1"/>
              <a:t>ultimului</a:t>
            </a:r>
            <a:r>
              <a:rPr lang="en-US" sz="2800" dirty="0"/>
              <a:t> </a:t>
            </a:r>
            <a:r>
              <a:rPr lang="en-US" sz="2800" dirty="0" err="1"/>
              <a:t>proces</a:t>
            </a:r>
            <a:r>
              <a:rPr lang="en-US" sz="2800" dirty="0"/>
              <a:t> </a:t>
            </a:r>
            <a:r>
              <a:rPr lang="en-US" sz="2800" dirty="0" err="1"/>
              <a:t>executat</a:t>
            </a:r>
            <a:r>
              <a:rPr lang="en-US" sz="2800" dirty="0"/>
              <a:t> </a:t>
            </a:r>
            <a:r>
              <a:rPr lang="en-US" sz="2800" dirty="0" err="1"/>
              <a:t>în</a:t>
            </a:r>
            <a:r>
              <a:rPr lang="en-US" sz="2800" dirty="0"/>
              <a:t> fundal</a:t>
            </a:r>
          </a:p>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B60B253-91B2-42EF-902E-7B0EDCDE84FA}" type="slidenum">
              <a:rPr lang="en-US" smtClean="0"/>
              <a:t>15</a:t>
            </a:fld>
            <a:endParaRPr lang="en-US"/>
          </a:p>
        </p:txBody>
      </p:sp>
    </p:spTree>
    <p:extLst>
      <p:ext uri="{BB962C8B-B14F-4D97-AF65-F5344CB8AC3E}">
        <p14:creationId xmlns:p14="http://schemas.microsoft.com/office/powerpoint/2010/main" val="2361901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Exemple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utilizare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variabilelor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speciale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Acum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vedem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cum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putem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folosi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arhiva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mulți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simultan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Script care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arhivează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mulți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utilizatori</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echo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Executăm</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scriptul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for USER in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do</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echo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Arhivăm</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utilizatorul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$USER"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passwd -l $USER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tar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cf</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/archives/${USER}.tar.gz /home/${USER}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done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Daca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rulam</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./archive_users.sh user1 user2 user3</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16</a:t>
            </a:fld>
            <a:endParaRPr lang="en-US"/>
          </a:p>
        </p:txBody>
      </p:sp>
    </p:spTree>
    <p:extLst>
      <p:ext uri="{BB962C8B-B14F-4D97-AF65-F5344CB8AC3E}">
        <p14:creationId xmlns:p14="http://schemas.microsoft.com/office/powerpoint/2010/main" val="13246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have 2 variables here, and we say echo $A+$B, what we get is actually the values 1234+5578 written out, as if we were string concatenating. Basically $A is being interpreted as 1234, the plus sign and $B is interpreted as 5578.</a:t>
            </a:r>
          </a:p>
          <a:p>
            <a:endParaRPr lang="en-US" dirty="0"/>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17</a:t>
            </a:fld>
            <a:endParaRPr lang="en-US"/>
          </a:p>
        </p:txBody>
      </p:sp>
    </p:spTree>
    <p:extLst>
      <p:ext uri="{BB962C8B-B14F-4D97-AF65-F5344CB8AC3E}">
        <p14:creationId xmlns:p14="http://schemas.microsoft.com/office/powerpoint/2010/main" val="127968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Shell-</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tratează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variabilele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șiruri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caractere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deci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efectua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operații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matematice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trebuie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folosim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sintaxa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t>
            </a:r>
          </a:p>
        </p:txBody>
      </p:sp>
      <p:sp>
        <p:nvSpPr>
          <p:cNvPr id="4" name="Slide Number Placeholder 3"/>
          <p:cNvSpPr>
            <a:spLocks noGrp="1"/>
          </p:cNvSpPr>
          <p:nvPr>
            <p:ph type="sldNum" sz="quarter" idx="5"/>
          </p:nvPr>
        </p:nvSpPr>
        <p:spPr/>
        <p:txBody>
          <a:bodyPr/>
          <a:lstStyle/>
          <a:p>
            <a:fld id="{FB60B253-91B2-42EF-902E-7B0EDCDE84FA}" type="slidenum">
              <a:rPr lang="en-US" smtClean="0"/>
              <a:t>18</a:t>
            </a:fld>
            <a:endParaRPr lang="en-US"/>
          </a:p>
        </p:txBody>
      </p:sp>
    </p:spTree>
    <p:extLst>
      <p:ext uri="{BB962C8B-B14F-4D97-AF65-F5344CB8AC3E}">
        <p14:creationId xmlns:p14="http://schemas.microsoft.com/office/powerpoint/2010/main" val="605714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a:t>
            </a:r>
            <a:r>
              <a:rPr lang="en-US" dirty="0" err="1"/>
              <a:t>ul</a:t>
            </a:r>
            <a:r>
              <a:rPr lang="en-US" dirty="0"/>
              <a:t> nu </a:t>
            </a:r>
            <a:r>
              <a:rPr lang="en-US" dirty="0" err="1"/>
              <a:t>suporta</a:t>
            </a:r>
            <a:r>
              <a:rPr lang="en-US" dirty="0"/>
              <a:t> </a:t>
            </a:r>
            <a:r>
              <a:rPr lang="en-US" dirty="0" err="1"/>
              <a:t>operatii</a:t>
            </a:r>
            <a:r>
              <a:rPr lang="en-US" dirty="0"/>
              <a:t> cu </a:t>
            </a:r>
            <a:r>
              <a:rPr lang="en-US" dirty="0" err="1"/>
              <a:t>zecimale</a:t>
            </a:r>
            <a:r>
              <a:rPr lang="en-US" dirty="0"/>
              <a:t> direct, </a:t>
            </a:r>
            <a:r>
              <a:rPr lang="en-US" dirty="0" err="1"/>
              <a:t>dar</a:t>
            </a:r>
            <a:r>
              <a:rPr lang="en-US" dirty="0"/>
              <a:t> </a:t>
            </a:r>
            <a:r>
              <a:rPr lang="en-US" dirty="0" err="1"/>
              <a:t>putem</a:t>
            </a:r>
            <a:r>
              <a:rPr lang="en-US" dirty="0"/>
              <a:t> </a:t>
            </a:r>
            <a:r>
              <a:rPr lang="en-US" dirty="0" err="1"/>
              <a:t>folosi</a:t>
            </a:r>
            <a:r>
              <a:rPr lang="en-US" dirty="0"/>
              <a:t> </a:t>
            </a:r>
            <a:r>
              <a:rPr lang="en-US" dirty="0" err="1"/>
              <a:t>comanda</a:t>
            </a:r>
            <a:r>
              <a:rPr lang="en-US" dirty="0"/>
              <a:t> </a:t>
            </a:r>
            <a:r>
              <a:rPr lang="en-US" dirty="0" err="1"/>
              <a:t>bc</a:t>
            </a:r>
            <a:r>
              <a:rPr lang="en-US" dirty="0"/>
              <a:t> care vine de la basic calculator</a:t>
            </a:r>
          </a:p>
          <a:p>
            <a:r>
              <a:rPr lang="en-US" dirty="0" err="1"/>
              <a:t>Setam</a:t>
            </a:r>
            <a:r>
              <a:rPr lang="en-US" dirty="0"/>
              <a:t> scala (</a:t>
            </a:r>
            <a:r>
              <a:rPr lang="en-US" dirty="0" err="1"/>
              <a:t>precizia</a:t>
            </a:r>
            <a:r>
              <a:rPr lang="en-US" dirty="0"/>
              <a:t>) la 2 </a:t>
            </a:r>
            <a:r>
              <a:rPr lang="en-US" dirty="0" err="1"/>
              <a:t>decimale</a:t>
            </a:r>
            <a:endParaRPr lang="en-US" dirty="0"/>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19</a:t>
            </a:fld>
            <a:endParaRPr lang="en-US"/>
          </a:p>
        </p:txBody>
      </p:sp>
    </p:spTree>
    <p:extLst>
      <p:ext uri="{BB962C8B-B14F-4D97-AF65-F5344CB8AC3E}">
        <p14:creationId xmlns:p14="http://schemas.microsoft.com/office/powerpoint/2010/main" val="2212175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expr –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Evaluarea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expresiilor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matematice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logice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Shell scripting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dupa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cum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spuneam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tratează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variabilele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șiruri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caractere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iar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efectua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operații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matematice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sau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logice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putem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folosi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comanda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expr</a:t>
            </a:r>
          </a:p>
          <a:p>
            <a:pPr marL="342900" marR="0" lvl="0" indent="-342900">
              <a:lnSpc>
                <a:spcPct val="115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expr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folosit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efectua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operația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adunare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15000"/>
              </a:lnSpc>
              <a:spcBef>
                <a:spcPts val="0"/>
              </a:spcBef>
              <a:spcAft>
                <a:spcPts val="0"/>
              </a:spcAft>
              <a:buFont typeface="Symbol" panose="05050102010706020507" pitchFamily="18" charset="2"/>
              <a:buChar char=""/>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Spre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deosebire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 )), expr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necesită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spații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între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operatori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operanzi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15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expr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fi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folosit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comparații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evaluări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logice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FB60B253-91B2-42EF-902E-7B0EDCDE84FA}" type="slidenum">
              <a:rPr lang="en-US" smtClean="0"/>
              <a:t>20</a:t>
            </a:fld>
            <a:endParaRPr lang="en-US"/>
          </a:p>
        </p:txBody>
      </p:sp>
    </p:spTree>
    <p:extLst>
      <p:ext uri="{BB962C8B-B14F-4D97-AF65-F5344CB8AC3E}">
        <p14:creationId xmlns:p14="http://schemas.microsoft.com/office/powerpoint/2010/main" val="3698970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Wingdings" panose="05000000000000000000" pitchFamily="2" charset="2"/>
              <a:buChar char=""/>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Haideti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incepem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cu o imagine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ansamblu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sistem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Calculatorul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are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componente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hardware:</a:t>
            </a:r>
          </a:p>
          <a:p>
            <a:pPr marL="457200" marR="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CPU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central processing unit-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adica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aici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executa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instructiunile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memoria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(ram-</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stocheaza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datele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program in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timp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acel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program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ruleaza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disc, adaptor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rețea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adaptor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afișaj</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care sunt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gestionate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sistemul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(OS).</a:t>
            </a:r>
          </a:p>
          <a:p>
            <a:pPr marL="342900" marR="0" lvl="0" indent="-342900">
              <a:lnSpc>
                <a:spcPct val="115000"/>
              </a:lnSpc>
              <a:spcBef>
                <a:spcPts val="0"/>
              </a:spcBef>
              <a:spcAft>
                <a:spcPts val="0"/>
              </a:spcAft>
              <a:buFont typeface="Wingdings" panose="05000000000000000000" pitchFamily="2" charset="2"/>
              <a:buChar char=""/>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Sistemele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au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fost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create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folosirea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usoara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calculatoarelor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0"/>
              </a:spcAft>
              <a:buFont typeface="Wingdings" panose="05000000000000000000" pitchFamily="2" charset="2"/>
              <a:buChar char=""/>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Imaginati-va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ca un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sistem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 ca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 program care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controleaza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tot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calculatorul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ocupa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cu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gestionarea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resurselor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calculatorului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input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outputul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primit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0"/>
              </a:spcAft>
              <a:buFont typeface="Wingdings" panose="05000000000000000000" pitchFamily="2" charset="2"/>
              <a:buChar char=""/>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Sistemul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operare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are un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kernel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nucleul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care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este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creierul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care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interacționează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direct cu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partea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hardware a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calculatorului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Deasupra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kernel-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ului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află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user space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spațiul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utilizatorului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unde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utilizatorii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interacționează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cu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sistemul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operare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prin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terminal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În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terminal,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utilizatorii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tastează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(cum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fi tree), care sunt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procesate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de un program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numit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shell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Shell-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vorbește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cu kernel-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pentru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executa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Utilizatorii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pot fi fie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root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(administrator), fie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obișnuiți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regular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iar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interacțiunea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se face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prin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introduse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la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command prompt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(ex.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Punct</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cheie</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Utilizatorii</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pot fi fie root (administrator), fie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utilizatori</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obișnuiți</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(regular),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iar</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interacțiunea</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se face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prin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introduse</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la command prompt (ex.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B60B253-91B2-42EF-902E-7B0EDCDE84FA}" type="slidenum">
              <a:rPr lang="en-US" smtClean="0"/>
              <a:t>3</a:t>
            </a:fld>
            <a:endParaRPr lang="en-US"/>
          </a:p>
        </p:txBody>
      </p:sp>
    </p:spTree>
    <p:extLst>
      <p:ext uri="{BB962C8B-B14F-4D97-AF65-F5344CB8AC3E}">
        <p14:creationId xmlns:p14="http://schemas.microsoft.com/office/powerpoint/2010/main" val="3102295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let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Evaluarea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expresiilor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aritmetice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Comanda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let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altă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metodă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efectua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operații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matematice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shell scripting. Este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intuitivă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decât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expr,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deoarece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permite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directă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operatorilor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fără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spații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FB60B253-91B2-42EF-902E-7B0EDCDE84FA}" type="slidenum">
              <a:rPr lang="en-US" smtClean="0"/>
              <a:t>21</a:t>
            </a:fld>
            <a:endParaRPr lang="en-US"/>
          </a:p>
        </p:txBody>
      </p:sp>
    </p:spTree>
    <p:extLst>
      <p:ext uri="{BB962C8B-B14F-4D97-AF65-F5344CB8AC3E}">
        <p14:creationId xmlns:p14="http://schemas.microsoft.com/office/powerpoint/2010/main" val="14784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Operatori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comparații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între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numere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Shell scripting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permite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compararea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numerelor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folosind</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test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sau</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Cum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funcționează</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comparațiile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Evaluarea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unei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condiții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returnează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0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dacă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adevărată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altfel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returnează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un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număr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diferit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de 0.</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folosesc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test condition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condition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Explicație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cod:</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Dacă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cele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două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string-</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uri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sunt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egale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afișează</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Strings are equal.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test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echivalent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cu [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utilizat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B60B253-91B2-42EF-902E-7B0EDCDE84FA}" type="slidenum">
              <a:rPr lang="en-US" smtClean="0"/>
              <a:t>22</a:t>
            </a:fld>
            <a:endParaRPr lang="en-US"/>
          </a:p>
        </p:txBody>
      </p:sp>
    </p:spTree>
    <p:extLst>
      <p:ext uri="{BB962C8B-B14F-4D97-AF65-F5344CB8AC3E}">
        <p14:creationId xmlns:p14="http://schemas.microsoft.com/office/powerpoint/2010/main" val="2222207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-z (zero length):</a:t>
            </a:r>
            <a:endParaRPr lang="en-US" dirty="0"/>
          </a:p>
          <a:p>
            <a:pPr marL="171450" indent="-171450">
              <a:buFont typeface="Arial" panose="020B0604020202020204" pitchFamily="34" charset="0"/>
              <a:buChar char="•"/>
            </a:pPr>
            <a:r>
              <a:rPr lang="en-US" dirty="0"/>
              <a:t>Tests whether the length of a string is zero (empty string).</a:t>
            </a:r>
          </a:p>
          <a:p>
            <a:pPr marL="171450" indent="-171450">
              <a:buFont typeface="Arial" panose="020B0604020202020204" pitchFamily="34" charset="0"/>
              <a:buChar char="•"/>
            </a:pPr>
            <a:r>
              <a:rPr lang="en-US" dirty="0"/>
              <a:t>Returns true if the string is empty</a:t>
            </a:r>
          </a:p>
          <a:p>
            <a:pPr marL="171450" indent="-171450">
              <a:buFont typeface="Arial" panose="020B0604020202020204" pitchFamily="34" charset="0"/>
              <a:buChar char="•"/>
            </a:pPr>
            <a:r>
              <a:rPr lang="en-US" dirty="0"/>
              <a:t>Syntax: if [ -z "$string" ]; then echo "String is empty" fi</a:t>
            </a:r>
          </a:p>
          <a:p>
            <a:pPr marL="171450" indent="-171450">
              <a:buFont typeface="Arial" panose="020B0604020202020204" pitchFamily="34" charset="0"/>
              <a:buChar char="•"/>
            </a:pPr>
            <a:endParaRPr lang="en-US" dirty="0"/>
          </a:p>
          <a:p>
            <a:r>
              <a:rPr lang="en-US" b="1" dirty="0"/>
              <a:t>-n (non-zero length):</a:t>
            </a:r>
            <a:endParaRPr lang="en-US" dirty="0"/>
          </a:p>
          <a:p>
            <a:pPr>
              <a:buFont typeface="Arial" panose="020B0604020202020204" pitchFamily="34" charset="0"/>
              <a:buChar char="•"/>
            </a:pPr>
            <a:r>
              <a:rPr lang="en-US" dirty="0"/>
              <a:t>Tests whether the length of a string is non-zero (not empty).</a:t>
            </a:r>
          </a:p>
          <a:p>
            <a:pPr>
              <a:buFont typeface="Arial" panose="020B0604020202020204" pitchFamily="34" charset="0"/>
              <a:buChar char="•"/>
            </a:pPr>
            <a:r>
              <a:rPr lang="en-US" dirty="0"/>
              <a:t>Returns true if the string is not empty.</a:t>
            </a:r>
          </a:p>
          <a:p>
            <a:pPr>
              <a:buFont typeface="Arial" panose="020B0604020202020204" pitchFamily="34" charset="0"/>
              <a:buChar char="•"/>
            </a:pPr>
            <a:r>
              <a:rPr lang="en-US" dirty="0"/>
              <a:t>Syntax</a:t>
            </a:r>
            <a:r>
              <a:rPr lang="en-US"/>
              <a:t>: if </a:t>
            </a:r>
            <a:r>
              <a:rPr lang="en-US" dirty="0"/>
              <a:t>[ -n "$string" ]; then echo "String is not empty" fi</a:t>
            </a:r>
          </a:p>
          <a:p>
            <a:pPr marL="0" indent="0">
              <a:buFont typeface="Arial" panose="020B0604020202020204" pitchFamily="34" charset="0"/>
              <a:buNone/>
            </a:pPr>
            <a:endParaRPr lang="en-US" dirty="0"/>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23</a:t>
            </a:fld>
            <a:endParaRPr lang="en-US"/>
          </a:p>
        </p:txBody>
      </p:sp>
    </p:spTree>
    <p:extLst>
      <p:ext uri="{BB962C8B-B14F-4D97-AF65-F5344CB8AC3E}">
        <p14:creationId xmlns:p14="http://schemas.microsoft.com/office/powerpoint/2010/main" val="283859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Compararea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stringuri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verificarea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fișierelor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shell scripting,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putem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verifica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caracteristicile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fișier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compara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string-</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Compararea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string-</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urilor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 filename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Verifică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dacă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 string nu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gol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-z filename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Verifică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dacă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 string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gol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Mai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avem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alte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optiuni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verificare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fisierelor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folosind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sau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test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Practic</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#!/bin/bash</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file="testfile.txt"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 -e "$file" ]; then</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echo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Fișierul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există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else</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echo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Fișierul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nu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există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B60B253-91B2-42EF-902E-7B0EDCDE84FA}" type="slidenum">
              <a:rPr lang="en-US" smtClean="0"/>
              <a:t>24</a:t>
            </a:fld>
            <a:endParaRPr lang="en-US"/>
          </a:p>
        </p:txBody>
      </p:sp>
    </p:spTree>
    <p:extLst>
      <p:ext uri="{BB962C8B-B14F-4D97-AF65-F5344CB8AC3E}">
        <p14:creationId xmlns:p14="http://schemas.microsoft.com/office/powerpoint/2010/main" val="2644897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scripting support the common control structures if, while, for, case</a:t>
            </a:r>
          </a:p>
        </p:txBody>
      </p:sp>
      <p:sp>
        <p:nvSpPr>
          <p:cNvPr id="4" name="Slide Number Placeholder 3"/>
          <p:cNvSpPr>
            <a:spLocks noGrp="1"/>
          </p:cNvSpPr>
          <p:nvPr>
            <p:ph type="sldNum" sz="quarter" idx="5"/>
          </p:nvPr>
        </p:nvSpPr>
        <p:spPr/>
        <p:txBody>
          <a:bodyPr/>
          <a:lstStyle/>
          <a:p>
            <a:fld id="{FB60B253-91B2-42EF-902E-7B0EDCDE84FA}" type="slidenum">
              <a:rPr lang="en-US" smtClean="0"/>
              <a:t>25</a:t>
            </a:fld>
            <a:endParaRPr lang="en-US"/>
          </a:p>
        </p:txBody>
      </p:sp>
    </p:spTree>
    <p:extLst>
      <p:ext uri="{BB962C8B-B14F-4D97-AF65-F5344CB8AC3E}">
        <p14:creationId xmlns:p14="http://schemas.microsoft.com/office/powerpoint/2010/main" val="182084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if/then construct tests whether the exit status of a list of commands is 0 and if so executes one or more commands;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the space between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and second: </a:t>
            </a:r>
            <a:r>
              <a:rPr lang="en-US" b="0" i="0" dirty="0">
                <a:solidFill>
                  <a:srgbClr val="222222"/>
                </a:solidFill>
                <a:effectLst/>
                <a:latin typeface="Poppins"/>
              </a:rPr>
              <a:t>This syntax supports </a:t>
            </a:r>
            <a:r>
              <a:rPr lang="en-US" b="1" i="0" dirty="0">
                <a:solidFill>
                  <a:srgbClr val="222222"/>
                </a:solidFill>
                <a:effectLst/>
                <a:latin typeface="Poppins"/>
              </a:rPr>
              <a:t>three</a:t>
            </a:r>
            <a:r>
              <a:rPr lang="en-US" b="0" i="0" dirty="0">
                <a:solidFill>
                  <a:srgbClr val="222222"/>
                </a:solidFill>
                <a:effectLst/>
                <a:latin typeface="Poppins"/>
              </a:rPr>
              <a:t> types of conditional checks such as numeric conditions, string-based conditions, and file-based conditions.</a:t>
            </a:r>
            <a:endParaRPr lang="en-US" dirty="0"/>
          </a:p>
          <a:p>
            <a:r>
              <a:rPr lang="en-US" dirty="0"/>
              <a:t>Third: </a:t>
            </a:r>
            <a:r>
              <a:rPr lang="en-US" b="0" i="0" dirty="0">
                <a:solidFill>
                  <a:srgbClr val="222222"/>
                </a:solidFill>
                <a:effectLst/>
                <a:latin typeface="Poppins"/>
              </a:rPr>
              <a:t>The double square brackets [[ ]] work similarly to the single square brackets [ ]. However, [[ ]] provides enhanced functionality compared to [ ].</a:t>
            </a:r>
          </a:p>
          <a:p>
            <a:r>
              <a:rPr lang="en-US" b="0" i="0" dirty="0">
                <a:solidFill>
                  <a:srgbClr val="222222"/>
                </a:solidFill>
                <a:effectLst/>
                <a:latin typeface="Poppins"/>
              </a:rPr>
              <a:t>Fourth: Using double parentheses (( )) syntax is useful for number-based conditions or arithmetic calculations.</a:t>
            </a: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26</a:t>
            </a:fld>
            <a:endParaRPr lang="en-US"/>
          </a:p>
        </p:txBody>
      </p:sp>
    </p:spTree>
    <p:extLst>
      <p:ext uri="{BB962C8B-B14F-4D97-AF65-F5344CB8AC3E}">
        <p14:creationId xmlns:p14="http://schemas.microsoft.com/office/powerpoint/2010/main" val="1127520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r>
              <a:rPr lang="en-US" b="0" i="0" dirty="0">
                <a:solidFill>
                  <a:srgbClr val="222222"/>
                </a:solidFill>
                <a:effectLst/>
                <a:latin typeface="Poppins"/>
              </a:rPr>
              <a:t>Bash’s simple for loop provides a simple syntax for iterating over a set of elements in Bash. The following example illustrates the use of the for loops by using a simple counting mechanism. Here, </a:t>
            </a:r>
            <a:r>
              <a:rPr lang="en-US" dirty="0"/>
              <a:t>for variable in element1 element2 ... </a:t>
            </a:r>
            <a:r>
              <a:rPr lang="en-US" dirty="0" err="1"/>
              <a:t>elementN</a:t>
            </a:r>
            <a:r>
              <a:rPr lang="en-US" b="0" i="0" dirty="0">
                <a:solidFill>
                  <a:srgbClr val="222222"/>
                </a:solidFill>
                <a:effectLst/>
                <a:latin typeface="Poppins"/>
              </a:rPr>
              <a:t> structure is used to count from 1 to 5. The loop iterates over a specified set of elements, in this case, numbers, executing commands for each iteration.</a:t>
            </a:r>
            <a:endParaRPr lang="en-US" dirty="0"/>
          </a:p>
          <a:p>
            <a:r>
              <a:rPr lang="en-US" dirty="0"/>
              <a:t>Second: </a:t>
            </a:r>
            <a:r>
              <a:rPr lang="en-US" b="0" i="0" dirty="0">
                <a:solidFill>
                  <a:srgbClr val="222222"/>
                </a:solidFill>
                <a:effectLst/>
                <a:latin typeface="Poppins"/>
              </a:rPr>
              <a:t>In Bash scripting, the range-based for loop provides a concise way to iterate over a sequence of values.</a:t>
            </a:r>
          </a:p>
          <a:p>
            <a:r>
              <a:rPr lang="en-US" b="0" i="0" dirty="0">
                <a:solidFill>
                  <a:srgbClr val="222222"/>
                </a:solidFill>
                <a:effectLst/>
                <a:latin typeface="Poppins"/>
              </a:rPr>
              <a:t>Third: </a:t>
            </a:r>
            <a:r>
              <a:rPr lang="en-US" b="1" i="0" dirty="0">
                <a:solidFill>
                  <a:srgbClr val="222222"/>
                </a:solidFill>
                <a:effectLst/>
                <a:latin typeface="Poppins"/>
              </a:rPr>
              <a:t>Array iteration</a:t>
            </a:r>
            <a:r>
              <a:rPr lang="en-US" b="0" i="0" dirty="0">
                <a:solidFill>
                  <a:srgbClr val="222222"/>
                </a:solidFill>
                <a:effectLst/>
                <a:latin typeface="Poppins"/>
              </a:rPr>
              <a:t> is the process of going through each element one by one. In Bash, iteration is commonly achieved using loops. For example, to iterate through an array, first you will create an array like </a:t>
            </a:r>
            <a:r>
              <a:rPr lang="en-US" dirty="0"/>
              <a:t>Array=("item1" "item2" "item3" ... "</a:t>
            </a:r>
            <a:r>
              <a:rPr lang="en-US" dirty="0" err="1"/>
              <a:t>itemN</a:t>
            </a:r>
            <a:r>
              <a:rPr lang="en-US" dirty="0"/>
              <a:t>")</a:t>
            </a:r>
            <a:r>
              <a:rPr lang="en-US" b="0" i="0" dirty="0">
                <a:solidFill>
                  <a:srgbClr val="222222"/>
                </a:solidFill>
                <a:effectLst/>
                <a:latin typeface="Poppins"/>
              </a:rPr>
              <a:t>. Then you will iterate over each element of the array using the for loop. </a:t>
            </a:r>
            <a:r>
              <a:rPr lang="en-US" b="0" i="0" dirty="0">
                <a:solidFill>
                  <a:srgbClr val="444444"/>
                </a:solidFill>
                <a:effectLst/>
                <a:latin typeface="Poppins"/>
              </a:rPr>
              <a:t>This script iterates through an array named fruits using a for loop. The loop initializes the variable “fruit,” echoing each fruit name. The loop continues until all fruits in the array have been processed.</a:t>
            </a: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27</a:t>
            </a:fld>
            <a:endParaRPr lang="en-US"/>
          </a:p>
        </p:txBody>
      </p:sp>
    </p:spTree>
    <p:extLst>
      <p:ext uri="{BB962C8B-B14F-4D97-AF65-F5344CB8AC3E}">
        <p14:creationId xmlns:p14="http://schemas.microsoft.com/office/powerpoint/2010/main" val="2194132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while until are nested loops. To exit from the loop we can use break.</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28</a:t>
            </a:fld>
            <a:endParaRPr lang="en-US"/>
          </a:p>
        </p:txBody>
      </p:sp>
    </p:spTree>
    <p:extLst>
      <p:ext uri="{BB962C8B-B14F-4D97-AF65-F5344CB8AC3E}">
        <p14:creationId xmlns:p14="http://schemas.microsoft.com/office/powerpoint/2010/main" val="3710580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Git vs GitHub – Care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diferența</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Acest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slide introduce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diferența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dintre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Git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GitHub.</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Git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Este un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software de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versionare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care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rulează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local</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pe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calculatorul</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tău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Nu ai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nevoie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de internet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sau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de un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cont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folosi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Git.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Poți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folosi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Git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fără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folosi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GitHub.</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GitHub</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Este un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serviciu</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online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care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găzduiește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repository-</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uri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Git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cloud.</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Permite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colaborarea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cu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alți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utilizatori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Necesită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crearea</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cont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utilizare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91440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Punct</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cheie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t>
            </a:r>
            <a:br>
              <a:rPr lang="en-US" sz="1200" kern="100" dirty="0">
                <a:effectLst/>
                <a:latin typeface="Aptos" panose="020B0004020202020204" pitchFamily="34" charset="0"/>
                <a:ea typeface="Aptos" panose="020B0004020202020204" pitchFamily="34" charset="0"/>
                <a:cs typeface="Times New Roman" panose="02020603050405020304" pitchFamily="18" charset="0"/>
              </a:rPr>
            </a:br>
            <a:r>
              <a:rPr lang="en-US" sz="1200" kern="100" dirty="0">
                <a:effectLst/>
                <a:latin typeface="Aptos" panose="020B0004020202020204" pitchFamily="34" charset="0"/>
                <a:ea typeface="Aptos" panose="020B0004020202020204" pitchFamily="34" charset="0"/>
                <a:cs typeface="Times New Roman" panose="02020603050405020304" pitchFamily="18" charset="0"/>
              </a:rPr>
              <a:t>„Git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un instrument pe care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îl</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folosiți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local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versionare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iar</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GitHub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platformă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online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unde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puteți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încărca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partaja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codul</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folosind</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Git.”</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29</a:t>
            </a:fld>
            <a:endParaRPr lang="en-US"/>
          </a:p>
        </p:txBody>
      </p:sp>
    </p:spTree>
    <p:extLst>
      <p:ext uri="{BB962C8B-B14F-4D97-AF65-F5344CB8AC3E}">
        <p14:creationId xmlns:p14="http://schemas.microsoft.com/office/powerpoint/2010/main" val="1950031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După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instalarea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Git,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trebuie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configurăm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email-</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utilizatorului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asocia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schimbările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făcute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într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-un repository.</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Aceste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setări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sunt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globale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ceea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înseamnă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aplica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tuturor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repository-</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urilor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pe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calculatorul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tău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email-</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setate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vor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apărea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fiecare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commit pe care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îl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Verificare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setari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git config user.name</a:t>
            </a:r>
          </a:p>
          <a:p>
            <a:r>
              <a:rPr lang="en-US" sz="1800" dirty="0">
                <a:effectLst/>
                <a:latin typeface="Aptos" panose="020B0004020202020204" pitchFamily="34" charset="0"/>
                <a:ea typeface="Aptos" panose="020B0004020202020204" pitchFamily="34" charset="0"/>
                <a:cs typeface="Times New Roman" panose="02020603050405020304" pitchFamily="18" charset="0"/>
              </a:rPr>
              <a:t>git config </a:t>
            </a:r>
            <a:r>
              <a:rPr lang="en-US" sz="1800" dirty="0" err="1">
                <a:effectLst/>
                <a:latin typeface="Aptos" panose="020B0004020202020204" pitchFamily="34" charset="0"/>
                <a:ea typeface="Aptos" panose="020B0004020202020204" pitchFamily="34" charset="0"/>
                <a:cs typeface="Times New Roman" panose="02020603050405020304" pitchFamily="18" charset="0"/>
              </a:rPr>
              <a:t>user.email</a:t>
            </a:r>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30</a:t>
            </a:fld>
            <a:endParaRPr lang="en-US"/>
          </a:p>
        </p:txBody>
      </p:sp>
    </p:spTree>
    <p:extLst>
      <p:ext uri="{BB962C8B-B14F-4D97-AF65-F5344CB8AC3E}">
        <p14:creationId xmlns:p14="http://schemas.microsoft.com/office/powerpoint/2010/main" val="3725528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Wingdings" panose="05000000000000000000" pitchFamily="2" charset="2"/>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Un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shell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este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un program care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îți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permite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interacționezi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cu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sistemul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operare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prin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introduse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în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terminal.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Cum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funcționează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tastează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comandă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(ex. rm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myfruit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shell-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interpretează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și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trimite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kernel-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ului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care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execută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acțiunea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aici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șterge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fișierul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myfruit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de pe disc).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Shell-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returnează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apoi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rezultatul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(ex. prompt-</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indică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faptul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acțiunea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s-a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terminat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Punct</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cheie</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Shell-</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este</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un "power-user interface" –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adica</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un mod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eficient</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de a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controla</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sistemul</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prin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4</a:t>
            </a:fld>
            <a:endParaRPr lang="en-US"/>
          </a:p>
        </p:txBody>
      </p:sp>
    </p:spTree>
    <p:extLst>
      <p:ext uri="{BB962C8B-B14F-4D97-AF65-F5344CB8AC3E}">
        <p14:creationId xmlns:p14="http://schemas.microsoft.com/office/powerpoint/2010/main" val="2867892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have all the latest changes from </a:t>
            </a:r>
            <a:r>
              <a:rPr lang="en-US" b="1" dirty="0"/>
              <a:t>main</a:t>
            </a:r>
            <a:r>
              <a:rPr lang="en-US" dirty="0"/>
              <a:t> </a:t>
            </a:r>
            <a:r>
              <a:rPr lang="en-US" b="1" dirty="0"/>
              <a:t>branch</a:t>
            </a:r>
            <a:r>
              <a:rPr lang="en-US" dirty="0"/>
              <a:t> before doing your own changes in </a:t>
            </a:r>
            <a:r>
              <a:rPr lang="en-US" b="1" dirty="0"/>
              <a:t>homework branch</a:t>
            </a:r>
          </a:p>
        </p:txBody>
      </p:sp>
      <p:sp>
        <p:nvSpPr>
          <p:cNvPr id="4" name="Slide Number Placeholder 3"/>
          <p:cNvSpPr>
            <a:spLocks noGrp="1"/>
          </p:cNvSpPr>
          <p:nvPr>
            <p:ph type="sldNum" sz="quarter" idx="5"/>
          </p:nvPr>
        </p:nvSpPr>
        <p:spPr/>
        <p:txBody>
          <a:bodyPr/>
          <a:lstStyle/>
          <a:p>
            <a:fld id="{FB60B253-91B2-42EF-902E-7B0EDCDE84FA}" type="slidenum">
              <a:rPr lang="en-US" smtClean="0"/>
              <a:t>31</a:t>
            </a:fld>
            <a:endParaRPr lang="en-US"/>
          </a:p>
        </p:txBody>
      </p:sp>
    </p:spTree>
    <p:extLst>
      <p:ext uri="{BB962C8B-B14F-4D97-AF65-F5344CB8AC3E}">
        <p14:creationId xmlns:p14="http://schemas.microsoft.com/office/powerpoint/2010/main" val="259252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32</a:t>
            </a:fld>
            <a:endParaRPr lang="en-US"/>
          </a:p>
        </p:txBody>
      </p:sp>
    </p:spTree>
    <p:extLst>
      <p:ext uri="{BB962C8B-B14F-4D97-AF65-F5344CB8AC3E}">
        <p14:creationId xmlns:p14="http://schemas.microsoft.com/office/powerpoint/2010/main" val="3472789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Wingdings" panose="05000000000000000000" pitchFamily="2" charset="2"/>
              <a:buChar char=""/>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Definiție</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Shell-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este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un program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în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spațiul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utilizatorului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care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îți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permite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accesezi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resursele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calculatorului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prin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introduse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în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terminal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Ca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si</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Funcții</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Shell-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face 3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lucruri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principale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Execută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interne (ex. cd –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schimbă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directorul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Execută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alte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programe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externe (ex. ls –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listează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fișierele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Rulează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shell scripts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programe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scrise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pentru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automatiza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sarcini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15000"/>
              </a:lnSpc>
              <a:spcBef>
                <a:spcPts val="0"/>
              </a:spcBef>
              <a:spcAft>
                <a:spcPts val="0"/>
              </a:spcAft>
              <a:buFont typeface="Wingdings" panose="05000000000000000000" pitchFamily="2" charset="2"/>
              <a:buChar char=""/>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Caracteristică</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cheie</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Shell-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este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un "power-user interface".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Utilizatorii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tastează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iar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shell-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le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transformă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în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instrucțiuni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pe care kernel-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le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înțelege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Punct</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cheie</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Shell scripting-</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ul</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ne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ajută</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să</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scriem</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mai</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multe</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comenzi</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într</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-un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fișier</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pe care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mai</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apoi</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îl</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putem</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rula</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automat.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5</a:t>
            </a:fld>
            <a:endParaRPr lang="en-US"/>
          </a:p>
        </p:txBody>
      </p:sp>
    </p:spTree>
    <p:extLst>
      <p:ext uri="{BB962C8B-B14F-4D97-AF65-F5344CB8AC3E}">
        <p14:creationId xmlns:p14="http://schemas.microsoft.com/office/powerpoint/2010/main" val="3848367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6</a:t>
            </a:fld>
            <a:endParaRPr lang="en-US"/>
          </a:p>
        </p:txBody>
      </p:sp>
    </p:spTree>
    <p:extLst>
      <p:ext uri="{BB962C8B-B14F-4D97-AF65-F5344CB8AC3E}">
        <p14:creationId xmlns:p14="http://schemas.microsoft.com/office/powerpoint/2010/main" val="287595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Dupa</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cum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spuneam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un </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script Bash</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este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un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fișier</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text care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conține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pe care shell-</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le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execută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automat.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Structura</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unui</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 script Bash</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Prima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linie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este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shebang</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(#!/bin/bash) –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spune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sistemului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shell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folosească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pentru</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rula</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scriptul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Urmează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comenzile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(ex. n=10; echo n = $n –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setează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variabilă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n la 10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și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o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afișează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Comentariile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încep</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cu # (ex. #value of 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Comenzile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pe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aceeași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linie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sunt separate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prin</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 (ex. cp test.txt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tmp</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bak</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 cp test.txt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tmp</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copiază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fișierul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test.txt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în</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două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locații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Cum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rulăm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un script?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Adăugăm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permisiuni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executare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chmod</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+x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scriptname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Rulăm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scriptul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scriptname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6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Practic</a:t>
            </a: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#!/bin/bash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echo "Bun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venit</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la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laboratorul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de shell scripting!"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Salveaza</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fisierul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ca welcome.sh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apoi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rulam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chmod</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+x welcome.sh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./wecolme.sh</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Punct</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cheie</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Scripturile</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Bash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automatizează</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comenzile</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repetitive –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economisesc</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timp</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și</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reduc</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erorile</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7</a:t>
            </a:fld>
            <a:endParaRPr lang="en-US"/>
          </a:p>
        </p:txBody>
      </p:sp>
    </p:spTree>
    <p:extLst>
      <p:ext uri="{BB962C8B-B14F-4D97-AF65-F5344CB8AC3E}">
        <p14:creationId xmlns:p14="http://schemas.microsoft.com/office/powerpoint/2010/main" val="141878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Wingdings" panose="05000000000000000000" pitchFamily="2" charset="2"/>
              <a:buChar char=""/>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Ce sunt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variabilele</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Variabilele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sunt ca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niște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cutii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care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stocăm</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date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numere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text)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 le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folosi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mai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târziu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0"/>
              </a:spcAft>
              <a:buFont typeface="Wingdings" panose="05000000000000000000" pitchFamily="2" charset="2"/>
              <a:buChar char=""/>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De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folosim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variabile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Evităm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lucrăm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direct cu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datele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(ex.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în</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loc de 10,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folosim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n=10).</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Facem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scripturile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reutilizabile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(pot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rula</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cu date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diferite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Există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două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tipuri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environment variables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setate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și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user-defined variables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setate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noi</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Sintaxă</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Definire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VARIABLE_NAME="value" (ex. name="Ana")</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Afișare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$VARIABLE_NAME (ex. echo $name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afișează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Ana).</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Atribuire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din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comandă</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VARIABLE_NAME=$(command) (ex. </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current_dir</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pwd</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0"/>
              </a:spcAft>
            </a:pPr>
            <a:r>
              <a:rPr lang="en-US" sz="16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Practic</a:t>
            </a: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#!/bin/bash </a:t>
            </a:r>
          </a:p>
          <a:p>
            <a:pPr marL="0" marR="0">
              <a:lnSpc>
                <a:spcPct val="115000"/>
              </a:lnSpc>
              <a:spcBef>
                <a:spcPts val="0"/>
              </a:spcBef>
              <a:spcAft>
                <a:spcPts val="800"/>
              </a:spcAft>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current_dir</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pwd</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echo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Suntem</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current_dir</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Punct</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cheie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Variabilele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fac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scripturile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flexibile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și</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ușor</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modificat</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B60B253-91B2-42EF-902E-7B0EDCDE84FA}" type="slidenum">
              <a:rPr lang="en-US" smtClean="0"/>
              <a:t>8</a:t>
            </a:fld>
            <a:endParaRPr lang="en-US"/>
          </a:p>
        </p:txBody>
      </p:sp>
    </p:spTree>
    <p:extLst>
      <p:ext uri="{BB962C8B-B14F-4D97-AF65-F5344CB8AC3E}">
        <p14:creationId xmlns:p14="http://schemas.microsoft.com/office/powerpoint/2010/main" val="3325464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Sistemul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are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variabile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predefinite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care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stochează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informații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utile: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$user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numele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utilizatorului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curent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(ex. echo $user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afișează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student).</a:t>
            </a:r>
          </a:p>
          <a:p>
            <a:pPr marL="342900" marR="0" lvl="0" indent="-342900">
              <a:lnSpc>
                <a:spcPct val="115000"/>
              </a:lnSpc>
              <a:spcBef>
                <a:spcPts val="0"/>
              </a:spcBef>
              <a:spcAft>
                <a:spcPts val="800"/>
              </a:spcAft>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$home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calea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către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directorul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home (ex. /home/student).</a:t>
            </a:r>
          </a:p>
          <a:p>
            <a:pPr marL="342900" marR="0" lvl="0" indent="-342900">
              <a:lnSpc>
                <a:spcPct val="115000"/>
              </a:lnSpc>
              <a:spcBef>
                <a:spcPts val="0"/>
              </a:spcBef>
              <a:spcAft>
                <a:spcPts val="800"/>
              </a:spcAft>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$path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lista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directoare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unde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sistemul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caută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comenzi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(ex. /bin:/</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usr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/bin).</a:t>
            </a:r>
          </a:p>
          <a:p>
            <a:pPr marL="342900" marR="0" lvl="0" indent="-342900">
              <a:lnSpc>
                <a:spcPct val="115000"/>
              </a:lnSpc>
              <a:spcBef>
                <a:spcPts val="0"/>
              </a:spcBef>
              <a:spcAft>
                <a:spcPts val="800"/>
              </a:spcAft>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$shell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shell-</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curent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(ex. /bin/bash).</a:t>
            </a:r>
          </a:p>
          <a:p>
            <a:pPr marL="0" marR="0">
              <a:lnSpc>
                <a:spcPct val="115000"/>
              </a:lnSpc>
              <a:spcBef>
                <a:spcPts val="0"/>
              </a:spcBef>
              <a:spcAft>
                <a:spcPts val="0"/>
              </a:spcAft>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Practic</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#!/bin/bash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echo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Utilizatorul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curent</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$user"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echo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Directorul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home: $home"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echo "Shell-</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curent</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$shell"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Punct</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cheie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Variabilele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predefinite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oferă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informații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despre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sistem</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fără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fie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nevoie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le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setăm</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manual.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B60B253-91B2-42EF-902E-7B0EDCDE84FA}" type="slidenum">
              <a:rPr lang="en-US" smtClean="0"/>
              <a:t>9</a:t>
            </a:fld>
            <a:endParaRPr lang="en-US"/>
          </a:p>
        </p:txBody>
      </p:sp>
    </p:spTree>
    <p:extLst>
      <p:ext uri="{BB962C8B-B14F-4D97-AF65-F5344CB8AC3E}">
        <p14:creationId xmlns:p14="http://schemas.microsoft.com/office/powerpoint/2010/main" val="102379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Linux, un script shell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un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fișier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care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conține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o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serie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comenzi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care sunt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executate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într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-un shell. </a:t>
            </a:r>
            <a:r>
              <a:rPr lang="de-DE" sz="1800" b="1" kern="100" dirty="0" err="1">
                <a:effectLst/>
                <a:latin typeface="Aptos" panose="020B0004020202020204" pitchFamily="34" charset="0"/>
                <a:ea typeface="Aptos" panose="020B0004020202020204" pitchFamily="34" charset="0"/>
                <a:cs typeface="Times New Roman" panose="02020603050405020304" pitchFamily="18" charset="0"/>
              </a:rPr>
              <a:t>Un</a:t>
            </a:r>
            <a:r>
              <a:rPr lang="de-DE"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b="1" kern="100" dirty="0" err="1">
                <a:effectLst/>
                <a:latin typeface="Aptos" panose="020B0004020202020204" pitchFamily="34" charset="0"/>
                <a:ea typeface="Aptos" panose="020B0004020202020204" pitchFamily="34" charset="0"/>
                <a:cs typeface="Times New Roman" panose="02020603050405020304" pitchFamily="18" charset="0"/>
              </a:rPr>
              <a:t>script</a:t>
            </a:r>
            <a:r>
              <a:rPr lang="de-DE"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b="1" kern="100" dirty="0" err="1">
                <a:effectLst/>
                <a:latin typeface="Aptos" panose="020B0004020202020204" pitchFamily="34" charset="0"/>
                <a:ea typeface="Aptos" panose="020B0004020202020204" pitchFamily="34" charset="0"/>
                <a:cs typeface="Times New Roman" panose="02020603050405020304" pitchFamily="18" charset="0"/>
              </a:rPr>
              <a:t>poate</a:t>
            </a:r>
            <a:r>
              <a:rPr lang="de-DE"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b="1" kern="100" dirty="0" err="1">
                <a:effectLst/>
                <a:latin typeface="Aptos" panose="020B0004020202020204" pitchFamily="34" charset="0"/>
                <a:ea typeface="Aptos" panose="020B0004020202020204" pitchFamily="34" charset="0"/>
                <a:cs typeface="Times New Roman" panose="02020603050405020304" pitchFamily="18" charset="0"/>
              </a:rPr>
              <a:t>fi</a:t>
            </a:r>
            <a:r>
              <a:rPr lang="de-DE"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b="1" kern="100" dirty="0" err="1">
                <a:effectLst/>
                <a:latin typeface="Aptos" panose="020B0004020202020204" pitchFamily="34" charset="0"/>
                <a:ea typeface="Aptos" panose="020B0004020202020204" pitchFamily="34" charset="0"/>
                <a:cs typeface="Times New Roman" panose="02020603050405020304" pitchFamily="18" charset="0"/>
              </a:rPr>
              <a:t>rulat</a:t>
            </a:r>
            <a:r>
              <a:rPr lang="de-DE"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b="1" kern="100" dirty="0" err="1">
                <a:effectLst/>
                <a:latin typeface="Aptos" panose="020B0004020202020204" pitchFamily="34" charset="0"/>
                <a:ea typeface="Aptos" panose="020B0004020202020204" pitchFamily="34" charset="0"/>
                <a:cs typeface="Times New Roman" panose="02020603050405020304" pitchFamily="18" charset="0"/>
              </a:rPr>
              <a:t>în</a:t>
            </a:r>
            <a:r>
              <a:rPr lang="de-DE"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b="1" kern="100" dirty="0" err="1">
                <a:effectLst/>
                <a:latin typeface="Aptos" panose="020B0004020202020204" pitchFamily="34" charset="0"/>
                <a:ea typeface="Aptos" panose="020B0004020202020204" pitchFamily="34" charset="0"/>
                <a:cs typeface="Times New Roman" panose="02020603050405020304" pitchFamily="18" charset="0"/>
              </a:rPr>
              <a:t>două</a:t>
            </a:r>
            <a:r>
              <a:rPr lang="de-DE"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b="1" kern="100" dirty="0" err="1">
                <a:effectLst/>
                <a:latin typeface="Aptos" panose="020B0004020202020204" pitchFamily="34" charset="0"/>
                <a:ea typeface="Aptos" panose="020B0004020202020204" pitchFamily="34" charset="0"/>
                <a:cs typeface="Times New Roman" panose="02020603050405020304" pitchFamily="18" charset="0"/>
              </a:rPr>
              <a:t>moduri</a:t>
            </a:r>
            <a:r>
              <a:rPr lang="de-DE"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de-DE" sz="1800" b="1" kern="100" dirty="0" err="1">
                <a:effectLst/>
                <a:latin typeface="Aptos" panose="020B0004020202020204" pitchFamily="34" charset="0"/>
                <a:ea typeface="Aptos" panose="020B0004020202020204" pitchFamily="34" charset="0"/>
                <a:cs typeface="Times New Roman" panose="02020603050405020304" pitchFamily="18" charset="0"/>
              </a:rPr>
              <a:t>principale</a:t>
            </a:r>
            <a:r>
              <a:rPr lang="de-DE"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SzPts val="1200"/>
              <a:buFont typeface="Times New Roman" panose="02020603050405020304" pitchFamily="18" charset="0"/>
              <a:buAutoNum type="arabicPeriod"/>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Executarea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script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același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shell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200"/>
              <a:buFont typeface="Times New Roman" panose="02020603050405020304" pitchFamily="18" charset="0"/>
              <a:buAutoNum type="arabicPeriod"/>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Executarea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script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într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-un shell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nou</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200"/>
              <a:buFont typeface="Times New Roman" panose="02020603050405020304" pitchFamily="18" charset="0"/>
              <a:buAutoNum type="arabicPeriod"/>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Executarea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script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același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shell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Practica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In terminal </a:t>
            </a:r>
            <a:r>
              <a:rPr lang="en-US" sz="1800" b="1" kern="100" dirty="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scrie</a:t>
            </a:r>
            <a:r>
              <a:rPr lang="en-US" sz="18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comenzile</a:t>
            </a:r>
            <a:r>
              <a:rPr lang="en-US" sz="18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astea</a:t>
            </a:r>
            <a:r>
              <a:rPr lang="en-US" sz="18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echo 'export MYVAR="Hello, world!"' &gt; myscript.sh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source myscript.sh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echo $MYVAR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Explicație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Deoarece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scriptul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fost</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rulat</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cu source,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variabila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MYVAR a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rămas</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disponibilă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sesiunea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curentă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800"/>
              </a:spcAft>
              <a:buSzPts val="1200"/>
              <a:buFont typeface="Times New Roman" panose="02020603050405020304" pitchFamily="18" charset="0"/>
              <a:buNone/>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2.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Executarea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unui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script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într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-un shell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nou</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Practica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In terminal </a:t>
            </a:r>
            <a:r>
              <a:rPr lang="en-US" sz="1800" b="1" kern="100" dirty="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scrie</a:t>
            </a:r>
            <a:r>
              <a:rPr lang="en-US" sz="18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comenzile</a:t>
            </a:r>
            <a:r>
              <a:rPr lang="en-US" sz="18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astea</a:t>
            </a:r>
            <a:r>
              <a:rPr lang="en-US" sz="18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echo 'export MYVAR="Hello, world!"' &gt; myscript.sh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./myscript.sh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echo $MYVAR    -&gt; NU VA AFISA NIMIC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Explicație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Variabila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MYVAR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este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creată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doar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interiorul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noului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shell care a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fost</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deschis</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pentru</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rula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scriptul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Odată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scriptul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termină</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noul</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shell se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închide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iar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variabila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MYVAR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dispare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B60B253-91B2-42EF-902E-7B0EDCDE84FA}" type="slidenum">
              <a:rPr lang="en-US" smtClean="0"/>
              <a:t>10</a:t>
            </a:fld>
            <a:endParaRPr lang="en-US"/>
          </a:p>
        </p:txBody>
      </p:sp>
    </p:spTree>
    <p:extLst>
      <p:ext uri="{BB962C8B-B14F-4D97-AF65-F5344CB8AC3E}">
        <p14:creationId xmlns:p14="http://schemas.microsoft.com/office/powerpoint/2010/main" val="1946517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une nou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627870" y="4470011"/>
            <a:ext cx="5954066" cy="1194650"/>
          </a:xfrm>
          <a:prstGeom prst="rect">
            <a:avLst/>
          </a:prstGeom>
        </p:spPr>
        <p:txBody>
          <a:bodyPr wrap="none" anchor="t">
            <a:normAutofit/>
          </a:bodyPr>
          <a:lstStyle>
            <a:lvl1pPr algn="l">
              <a:defRPr sz="5400" b="0" spc="-225" baseline="0">
                <a:solidFill>
                  <a:schemeClr val="accent6"/>
                </a:solidFill>
                <a:effectLst>
                  <a:outerShdw blurRad="50800" dist="38100" dir="2700000" algn="tl" rotWithShape="0">
                    <a:prstClr val="black">
                      <a:alpha val="40000"/>
                    </a:prstClr>
                  </a:outerShdw>
                </a:effectLst>
                <a:latin typeface="+mj-lt"/>
              </a:defRPr>
            </a:lvl1pPr>
          </a:lstStyle>
          <a:p>
            <a:r>
              <a:rPr lang="en-US" dirty="0"/>
              <a:t>Linux and Unix basics</a:t>
            </a:r>
          </a:p>
        </p:txBody>
      </p:sp>
      <p:cxnSp>
        <p:nvCxnSpPr>
          <p:cNvPr id="9" name="Straight Connector 8"/>
          <p:cNvCxnSpPr/>
          <p:nvPr userDrawn="1"/>
        </p:nvCxnSpPr>
        <p:spPr>
          <a:xfrm>
            <a:off x="2627870" y="5696676"/>
            <a:ext cx="5954066"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6185" y="4425688"/>
            <a:ext cx="1949335" cy="1949335"/>
          </a:xfrm>
          <a:prstGeom prst="rect">
            <a:avLst/>
          </a:prstGeom>
        </p:spPr>
      </p:pic>
      <p:sp>
        <p:nvSpPr>
          <p:cNvPr id="4" name="TextBox 3">
            <a:extLst>
              <a:ext uri="{FF2B5EF4-FFF2-40B4-BE49-F238E27FC236}">
                <a16:creationId xmlns:a16="http://schemas.microsoft.com/office/drawing/2014/main" id="{678BF2D4-2250-CEE2-97C2-4C892F50972A}"/>
              </a:ext>
            </a:extLst>
          </p:cNvPr>
          <p:cNvSpPr txBox="1"/>
          <p:nvPr userDrawn="1"/>
        </p:nvSpPr>
        <p:spPr>
          <a:xfrm>
            <a:off x="2627870" y="5728692"/>
            <a:ext cx="4541628" cy="646331"/>
          </a:xfrm>
          <a:prstGeom prst="rect">
            <a:avLst/>
          </a:prstGeom>
          <a:noFill/>
        </p:spPr>
        <p:txBody>
          <a:bodyPr wrap="none" rtlCol="0">
            <a:spAutoFit/>
          </a:bodyPr>
          <a:lstStyle/>
          <a:p>
            <a:r>
              <a:rPr lang="en-US" sz="2000" dirty="0">
                <a:solidFill>
                  <a:schemeClr val="tx2"/>
                </a:solidFill>
                <a:effectLst>
                  <a:outerShdw blurRad="50800" dist="38100" dir="2700000" algn="tl" rotWithShape="0">
                    <a:prstClr val="black">
                      <a:alpha val="40000"/>
                    </a:prstClr>
                  </a:outerShdw>
                </a:effectLst>
                <a:latin typeface="+mj-lt"/>
              </a:rPr>
              <a:t>Faculty of Mathematics and Computer Science</a:t>
            </a:r>
          </a:p>
          <a:p>
            <a:r>
              <a:rPr lang="ro-RO" sz="1600" dirty="0">
                <a:solidFill>
                  <a:schemeClr val="tx1"/>
                </a:solidFill>
                <a:effectLst>
                  <a:outerShdw blurRad="50800" dist="38100" dir="2700000" algn="tl" rotWithShape="0">
                    <a:prstClr val="black">
                      <a:alpha val="40000"/>
                    </a:prstClr>
                  </a:outerShdw>
                </a:effectLst>
                <a:latin typeface="+mj-lt"/>
              </a:rPr>
              <a:t>Babeș-Bolyai University</a:t>
            </a:r>
            <a:endParaRPr lang="en-US" sz="1600" dirty="0">
              <a:solidFill>
                <a:schemeClr val="tx1"/>
              </a:solidFill>
            </a:endParaRPr>
          </a:p>
        </p:txBody>
      </p:sp>
    </p:spTree>
    <p:extLst>
      <p:ext uri="{BB962C8B-B14F-4D97-AF65-F5344CB8AC3E}">
        <p14:creationId xmlns:p14="http://schemas.microsoft.com/office/powerpoint/2010/main" val="116498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rte de vizit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745" y="2277540"/>
            <a:ext cx="8394192" cy="2511835"/>
          </a:xfrm>
          <a:prstGeom prst="rect">
            <a:avLst/>
          </a:prstGeom>
        </p:spPr>
        <p:txBody>
          <a:bodyPr anchor="b">
            <a:normAutofit/>
          </a:bodyPr>
          <a:lstStyle>
            <a:lvl1pPr>
              <a:defRPr sz="4050">
                <a:solidFill>
                  <a:schemeClr val="tx1"/>
                </a:solidFill>
                <a:effectLst>
                  <a:outerShdw blurRad="50800" dist="38100" dir="2700000" algn="tl" rotWithShape="0">
                    <a:prstClr val="black">
                      <a:alpha val="40000"/>
                    </a:prstClr>
                  </a:outerShdw>
                </a:effectLst>
              </a:defRPr>
            </a:lvl1pPr>
          </a:lstStyle>
          <a:p>
            <a:r>
              <a:rPr lang="ro-RO" dirty="0"/>
              <a:t>New section title</a:t>
            </a:r>
            <a:endParaRPr lang="en-US" dirty="0"/>
          </a:p>
        </p:txBody>
      </p:sp>
      <p:sp>
        <p:nvSpPr>
          <p:cNvPr id="4" name="Text Placeholder 3"/>
          <p:cNvSpPr>
            <a:spLocks noGrp="1"/>
          </p:cNvSpPr>
          <p:nvPr>
            <p:ph type="body" sz="half" idx="2" hasCustomPrompt="1"/>
          </p:nvPr>
        </p:nvSpPr>
        <p:spPr>
          <a:xfrm>
            <a:off x="187744" y="5040051"/>
            <a:ext cx="8394192" cy="1140644"/>
          </a:xfrm>
          <a:prstGeom prst="rect">
            <a:avLst/>
          </a:prstGeom>
        </p:spPr>
        <p:txBody>
          <a:bodyPr anchor="t"/>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o-RO" dirty="0"/>
              <a:t>Description</a:t>
            </a:r>
            <a:endParaRPr lang="en-US" dirty="0"/>
          </a:p>
        </p:txBody>
      </p:sp>
      <p:cxnSp>
        <p:nvCxnSpPr>
          <p:cNvPr id="8" name="Straight Connector 7"/>
          <p:cNvCxnSpPr/>
          <p:nvPr userDrawn="1"/>
        </p:nvCxnSpPr>
        <p:spPr>
          <a:xfrm>
            <a:off x="187744" y="4867057"/>
            <a:ext cx="369180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0954" y="257695"/>
            <a:ext cx="1620982" cy="16209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50375" y="19528"/>
            <a:ext cx="1508760" cy="2133914"/>
          </a:xfrm>
          <a:prstGeom prst="rect">
            <a:avLst/>
          </a:prstGeom>
        </p:spPr>
      </p:pic>
    </p:spTree>
    <p:extLst>
      <p:ext uri="{BB962C8B-B14F-4D97-AF65-F5344CB8AC3E}">
        <p14:creationId xmlns:p14="http://schemas.microsoft.com/office/powerpoint/2010/main" val="256736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inut pe 3 coloa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187744" y="914400"/>
            <a:ext cx="8742071" cy="776287"/>
          </a:xfrm>
          <a:prstGeom prst="rect">
            <a:avLst/>
          </a:prstGeom>
        </p:spPr>
        <p:txBody>
          <a:bodyPr/>
          <a:lstStyle>
            <a:lvl1pPr>
              <a:defRPr>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187745" y="1844760"/>
            <a:ext cx="2743200" cy="576262"/>
          </a:xfrm>
          <a:prstGeom prst="rect">
            <a:avLst/>
          </a:prstGeom>
          <a:solidFill>
            <a:schemeClr val="accent1"/>
          </a:solidFill>
        </p:spPr>
        <p:txBody>
          <a:bodyPr anchor="ctr">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8" name="Text Placeholder 3"/>
          <p:cNvSpPr>
            <a:spLocks noGrp="1"/>
          </p:cNvSpPr>
          <p:nvPr>
            <p:ph type="body" sz="half" idx="15"/>
          </p:nvPr>
        </p:nvSpPr>
        <p:spPr>
          <a:xfrm>
            <a:off x="202381" y="253056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9" name="Text Placeholder 4"/>
          <p:cNvSpPr>
            <a:spLocks noGrp="1"/>
          </p:cNvSpPr>
          <p:nvPr>
            <p:ph type="body" sz="quarter" idx="3"/>
          </p:nvPr>
        </p:nvSpPr>
        <p:spPr>
          <a:xfrm>
            <a:off x="319845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a:solidFill>
                  <a:schemeClr val="tx1"/>
                </a:solidFill>
              </a:defRPr>
            </a:lvl1pPr>
          </a:lstStyle>
          <a:p>
            <a:pPr marL="0" lvl="0" indent="0">
              <a:buNone/>
            </a:pPr>
            <a:r>
              <a:rPr lang="en-US" dirty="0"/>
              <a:t>Edit Master text styles</a:t>
            </a:r>
          </a:p>
        </p:txBody>
      </p:sp>
      <p:sp>
        <p:nvSpPr>
          <p:cNvPr id="10" name="Text Placeholder 3"/>
          <p:cNvSpPr>
            <a:spLocks noGrp="1"/>
          </p:cNvSpPr>
          <p:nvPr>
            <p:ph type="body" sz="half" idx="16"/>
          </p:nvPr>
        </p:nvSpPr>
        <p:spPr>
          <a:xfrm>
            <a:off x="3190541"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6186615" y="1838710"/>
            <a:ext cx="2743200" cy="576262"/>
          </a:xfrm>
          <a:prstGeom prst="rect">
            <a:avLst/>
          </a:prstGeom>
          <a:solidFill>
            <a:schemeClr val="accent1"/>
          </a:solidFill>
        </p:spPr>
        <p:txBody>
          <a:bodyPr vert="horz" lIns="91440" tIns="45720" rIns="91440" bIns="45720" rtlCol="0" anchor="ctr">
            <a:noAutofit/>
          </a:bodyPr>
          <a:lstStyle>
            <a:lvl1pPr algn="ctr">
              <a:buNone/>
              <a:defRPr lang="en-US" sz="1800" b="0" dirty="0">
                <a:solidFill>
                  <a:schemeClr val="tx1"/>
                </a:solidFill>
              </a:defRPr>
            </a:lvl1pPr>
          </a:lstStyle>
          <a:p>
            <a:pPr marL="0" lvl="0" indent="0">
              <a:buNone/>
            </a:pPr>
            <a:r>
              <a:rPr lang="en-US" dirty="0"/>
              <a:t>Edit Master text styles</a:t>
            </a:r>
          </a:p>
        </p:txBody>
      </p:sp>
      <p:sp>
        <p:nvSpPr>
          <p:cNvPr id="12" name="Text Placeholder 3"/>
          <p:cNvSpPr>
            <a:spLocks noGrp="1"/>
          </p:cNvSpPr>
          <p:nvPr>
            <p:ph type="body" sz="half" idx="17"/>
          </p:nvPr>
        </p:nvSpPr>
        <p:spPr>
          <a:xfrm>
            <a:off x="6186615" y="2524510"/>
            <a:ext cx="2743200" cy="3589338"/>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9AB29B2E-114B-4053-86F0-A402057E9421}" type="datetime1">
              <a:rPr lang="en-US" smtClean="0"/>
              <a:t>4/4/2025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3" name="Rectangle 12"/>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297647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inut pe 3 coloane cu imagin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a:xfrm>
            <a:off x="187745" y="3731836"/>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0" name="Picture Placeholder 2"/>
          <p:cNvSpPr>
            <a:spLocks noGrp="1" noChangeAspect="1"/>
          </p:cNvSpPr>
          <p:nvPr>
            <p:ph type="pic" idx="15"/>
          </p:nvPr>
        </p:nvSpPr>
        <p:spPr>
          <a:xfrm>
            <a:off x="187745" y="1690687"/>
            <a:ext cx="2743200" cy="189594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1" name="Text Placeholder 3"/>
          <p:cNvSpPr>
            <a:spLocks noGrp="1"/>
          </p:cNvSpPr>
          <p:nvPr>
            <p:ph type="body" sz="half" idx="18"/>
          </p:nvPr>
        </p:nvSpPr>
        <p:spPr>
          <a:xfrm>
            <a:off x="187745" y="4308099"/>
            <a:ext cx="2743200" cy="1903231"/>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2" name="Text Placeholder 4"/>
          <p:cNvSpPr>
            <a:spLocks noGrp="1"/>
          </p:cNvSpPr>
          <p:nvPr>
            <p:ph type="body" sz="quarter" idx="3"/>
          </p:nvPr>
        </p:nvSpPr>
        <p:spPr>
          <a:xfrm>
            <a:off x="3186581" y="3733117"/>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3" name="Picture Placeholder 2"/>
          <p:cNvSpPr>
            <a:spLocks noGrp="1" noChangeAspect="1"/>
          </p:cNvSpPr>
          <p:nvPr>
            <p:ph type="pic" idx="21"/>
          </p:nvPr>
        </p:nvSpPr>
        <p:spPr>
          <a:xfrm>
            <a:off x="3186580" y="1691968"/>
            <a:ext cx="2743200" cy="19021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4" name="Text Placeholder 3"/>
          <p:cNvSpPr>
            <a:spLocks noGrp="1"/>
          </p:cNvSpPr>
          <p:nvPr>
            <p:ph type="body" sz="half" idx="19"/>
          </p:nvPr>
        </p:nvSpPr>
        <p:spPr>
          <a:xfrm>
            <a:off x="3185565" y="4309378"/>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25" name="Text Placeholder 4"/>
          <p:cNvSpPr>
            <a:spLocks noGrp="1"/>
          </p:cNvSpPr>
          <p:nvPr>
            <p:ph type="body" sz="quarter" idx="13"/>
          </p:nvPr>
        </p:nvSpPr>
        <p:spPr>
          <a:xfrm>
            <a:off x="6186617" y="3726704"/>
            <a:ext cx="2743200" cy="576262"/>
          </a:xfrm>
          <a:prstGeom prst="rect">
            <a:avLst/>
          </a:prstGeo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6" name="Picture Placeholder 2"/>
          <p:cNvSpPr>
            <a:spLocks noGrp="1" noChangeAspect="1"/>
          </p:cNvSpPr>
          <p:nvPr>
            <p:ph type="pic" idx="22"/>
          </p:nvPr>
        </p:nvSpPr>
        <p:spPr>
          <a:xfrm>
            <a:off x="6186616" y="1685555"/>
            <a:ext cx="2743200" cy="190108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7" name="Text Placeholder 3"/>
          <p:cNvSpPr>
            <a:spLocks noGrp="1"/>
          </p:cNvSpPr>
          <p:nvPr>
            <p:ph type="body" sz="half" idx="20"/>
          </p:nvPr>
        </p:nvSpPr>
        <p:spPr>
          <a:xfrm>
            <a:off x="6186524" y="4302963"/>
            <a:ext cx="2743200" cy="1901952"/>
          </a:xfrm>
          <a:prstGeom prst="rect">
            <a:avLst/>
          </a:prstGeo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10C98F3E-723A-4C83-8704-B8A57281B56A}" type="datetime1">
              <a:rPr lang="en-US" smtClean="0"/>
              <a:t>4/4/2025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5" name="Title 1"/>
          <p:cNvSpPr txBox="1">
            <a:spLocks/>
          </p:cNvSpPr>
          <p:nvPr userDrawn="1"/>
        </p:nvSpPr>
        <p:spPr>
          <a:xfrm>
            <a:off x="187745" y="914400"/>
            <a:ext cx="8394192" cy="776287"/>
          </a:xfrm>
          <a:prstGeom prst="rect">
            <a:avLst/>
          </a:prstGeom>
          <a:noFill/>
        </p:spPr>
        <p:txBody>
          <a:bodyPr vert="horz" lIns="91440" tIns="45720" rIns="91440" bIns="45720" rtlCol="0" anchor="ctr">
            <a:normAutofit/>
          </a:bodyPr>
          <a:lstStyle>
            <a:lvl1pPr algn="l" defTabSz="685800" rtl="0" eaLnBrk="1" latinLnBrk="0" hangingPunct="1">
              <a:lnSpc>
                <a:spcPct val="100000"/>
              </a:lnSpc>
              <a:spcBef>
                <a:spcPct val="0"/>
              </a:spcBef>
              <a:buNone/>
              <a:defRPr sz="3600" b="0" kern="1200">
                <a:solidFill>
                  <a:srgbClr val="004174"/>
                </a:solidFill>
                <a:latin typeface="+mj-lt"/>
                <a:ea typeface="+mj-ea"/>
                <a:cs typeface="+mj-cs"/>
              </a:defRPr>
            </a:lvl1pPr>
          </a:lstStyle>
          <a:p>
            <a:r>
              <a:rPr lang="en-US" dirty="0"/>
              <a:t>Click to edit Master title style</a:t>
            </a:r>
          </a:p>
        </p:txBody>
      </p:sp>
      <p:sp>
        <p:nvSpPr>
          <p:cNvPr id="17" name="Rectangle 1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486973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Rectangle 8"/>
          <p:cNvSpPr/>
          <p:nvPr userDrawn="1"/>
        </p:nvSpPr>
        <p:spPr>
          <a:xfrm>
            <a:off x="4532945" y="4252321"/>
            <a:ext cx="4048992" cy="369332"/>
          </a:xfrm>
          <a:prstGeom prst="rect">
            <a:avLst/>
          </a:prstGeom>
        </p:spPr>
        <p:txBody>
          <a:bodyPr wrap="square">
            <a:spAutoFit/>
          </a:bodyPr>
          <a:lstStyle/>
          <a:p>
            <a:pPr lvl="0" algn="ctr"/>
            <a:r>
              <a:rPr lang="ro-RO" b="1" dirty="0">
                <a:solidFill>
                  <a:schemeClr val="tx1"/>
                </a:solidFill>
                <a:effectLst>
                  <a:outerShdw blurRad="50800" dist="38100" dir="2700000" algn="tl" rotWithShape="0">
                    <a:prstClr val="black">
                      <a:alpha val="40000"/>
                    </a:prstClr>
                  </a:outerShdw>
                </a:effectLst>
                <a:latin typeface="+mj-lt"/>
              </a:rPr>
              <a:t>www.cs.ubbcluj.ro</a:t>
            </a:r>
            <a:endParaRPr lang="en-US" b="1" dirty="0">
              <a:solidFill>
                <a:schemeClr val="tx1"/>
              </a:solidFill>
              <a:effectLst>
                <a:outerShdw blurRad="50800" dist="38100" dir="2700000" algn="tl" rotWithShape="0">
                  <a:prstClr val="black">
                    <a:alpha val="40000"/>
                  </a:prstClr>
                </a:outerShdw>
              </a:effectLst>
              <a:latin typeface="+mj-lt"/>
            </a:endParaRPr>
          </a:p>
        </p:txBody>
      </p:sp>
      <p:cxnSp>
        <p:nvCxnSpPr>
          <p:cNvPr id="11" name="Straight Connector 10"/>
          <p:cNvCxnSpPr/>
          <p:nvPr userDrawn="1"/>
        </p:nvCxnSpPr>
        <p:spPr>
          <a:xfrm>
            <a:off x="4258962" y="2524510"/>
            <a:ext cx="0" cy="2097143"/>
          </a:xfrm>
          <a:prstGeom prst="line">
            <a:avLst/>
          </a:prstGeom>
          <a:ln w="76200">
            <a:solidFill>
              <a:schemeClr val="tx1"/>
            </a:solidFill>
          </a:ln>
        </p:spPr>
        <p:style>
          <a:lnRef idx="1">
            <a:schemeClr val="accent6"/>
          </a:lnRef>
          <a:fillRef idx="0">
            <a:schemeClr val="accent6"/>
          </a:fillRef>
          <a:effectRef idx="0">
            <a:schemeClr val="accent6"/>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5685" y="2519497"/>
            <a:ext cx="2102156" cy="2102156"/>
          </a:xfrm>
          <a:prstGeom prst="rect">
            <a:avLst/>
          </a:prstGeom>
        </p:spPr>
      </p:pic>
      <p:sp>
        <p:nvSpPr>
          <p:cNvPr id="2" name="Rectangle 1"/>
          <p:cNvSpPr/>
          <p:nvPr userDrawn="1"/>
        </p:nvSpPr>
        <p:spPr>
          <a:xfrm>
            <a:off x="4532945" y="3486086"/>
            <a:ext cx="4048992" cy="523220"/>
          </a:xfrm>
          <a:prstGeom prst="rect">
            <a:avLst/>
          </a:prstGeom>
        </p:spPr>
        <p:txBody>
          <a:bodyPr wrap="square" anchor="ctr">
            <a:spAutoFit/>
          </a:bodyPr>
          <a:lstStyle/>
          <a:p>
            <a:pPr lvl="0" algn="ctr"/>
            <a:r>
              <a:rPr lang="en-US" sz="1400" dirty="0">
                <a:effectLst>
                  <a:outerShdw blurRad="50800" dist="38100" dir="2700000" algn="tl" rotWithShape="0">
                    <a:prstClr val="black">
                      <a:alpha val="40000"/>
                    </a:prstClr>
                  </a:outerShdw>
                </a:effectLst>
              </a:rPr>
              <a:t>1 </a:t>
            </a:r>
            <a:r>
              <a:rPr lang="en-US" sz="1400" dirty="0" err="1">
                <a:effectLst>
                  <a:outerShdw blurRad="50800" dist="38100" dir="2700000" algn="tl" rotWithShape="0">
                    <a:prstClr val="black">
                      <a:alpha val="40000"/>
                    </a:prstClr>
                  </a:outerShdw>
                </a:effectLst>
              </a:rPr>
              <a:t>Mihail</a:t>
            </a:r>
            <a:r>
              <a:rPr lang="en-US" sz="1400" dirty="0">
                <a:effectLst>
                  <a:outerShdw blurRad="50800" dist="38100" dir="2700000" algn="tl" rotWithShape="0">
                    <a:prstClr val="black">
                      <a:alpha val="40000"/>
                    </a:prstClr>
                  </a:outerShdw>
                </a:effectLst>
              </a:rPr>
              <a:t> </a:t>
            </a:r>
            <a:r>
              <a:rPr lang="en-US" sz="1400" dirty="0" err="1">
                <a:effectLst>
                  <a:outerShdw blurRad="50800" dist="38100" dir="2700000" algn="tl" rotWithShape="0">
                    <a:prstClr val="black">
                      <a:alpha val="40000"/>
                    </a:prstClr>
                  </a:outerShdw>
                </a:effectLst>
              </a:rPr>
              <a:t>Kogălniceanu</a:t>
            </a:r>
            <a:r>
              <a:rPr lang="en-US" sz="1400" dirty="0">
                <a:effectLst>
                  <a:outerShdw blurRad="50800" dist="38100" dir="2700000" algn="tl" rotWithShape="0">
                    <a:prstClr val="black">
                      <a:alpha val="40000"/>
                    </a:prstClr>
                  </a:outerShdw>
                </a:effectLst>
              </a:rPr>
              <a:t> Street,</a:t>
            </a:r>
            <a:br>
              <a:rPr lang="ro-RO" sz="1400" dirty="0">
                <a:effectLst>
                  <a:outerShdw blurRad="50800" dist="38100" dir="2700000" algn="tl" rotWithShape="0">
                    <a:prstClr val="black">
                      <a:alpha val="40000"/>
                    </a:prstClr>
                  </a:outerShdw>
                </a:effectLst>
              </a:rPr>
            </a:br>
            <a:r>
              <a:rPr lang="ro-RO" sz="1400" dirty="0">
                <a:effectLst>
                  <a:outerShdw blurRad="50800" dist="38100" dir="2700000" algn="tl" rotWithShape="0">
                    <a:prstClr val="black">
                      <a:alpha val="40000"/>
                    </a:prstClr>
                  </a:outerShdw>
                </a:effectLst>
              </a:rPr>
              <a:t>Cluj-Napoca, Cluj, România</a:t>
            </a:r>
          </a:p>
        </p:txBody>
      </p:sp>
      <p:sp>
        <p:nvSpPr>
          <p:cNvPr id="3" name="Rectangle 2"/>
          <p:cNvSpPr/>
          <p:nvPr userDrawn="1"/>
        </p:nvSpPr>
        <p:spPr>
          <a:xfrm>
            <a:off x="4532944" y="2658297"/>
            <a:ext cx="4182687" cy="584775"/>
          </a:xfrm>
          <a:prstGeom prst="rect">
            <a:avLst/>
          </a:prstGeom>
        </p:spPr>
        <p:txBody>
          <a:bodyPr wrap="square" anchor="ctr">
            <a:spAutoFit/>
          </a:bodyPr>
          <a:lstStyle/>
          <a:p>
            <a:pPr lvl="0" algn="ctr"/>
            <a:r>
              <a:rPr lang="en-US" sz="1600" dirty="0">
                <a:effectLst>
                  <a:outerShdw blurRad="50800" dist="38100" dir="2700000" algn="tl" rotWithShape="0">
                    <a:prstClr val="black">
                      <a:alpha val="40000"/>
                    </a:prstClr>
                  </a:outerShdw>
                </a:effectLst>
                <a:latin typeface="+mj-lt"/>
              </a:rPr>
              <a:t>FACULTY OF MATHEMATICS AND COMPUTER SCIENCE</a:t>
            </a:r>
            <a:br>
              <a:rPr lang="en-US" sz="1600" dirty="0">
                <a:effectLst>
                  <a:outerShdw blurRad="50800" dist="38100" dir="2700000" algn="tl" rotWithShape="0">
                    <a:prstClr val="black">
                      <a:alpha val="40000"/>
                    </a:prstClr>
                  </a:outerShdw>
                </a:effectLst>
                <a:latin typeface="+mj-lt"/>
              </a:rPr>
            </a:br>
            <a:r>
              <a:rPr lang="en-US" sz="1600" dirty="0">
                <a:effectLst>
                  <a:outerShdw blurRad="50800" dist="38100" dir="2700000" algn="tl" rotWithShape="0">
                    <a:prstClr val="black">
                      <a:alpha val="40000"/>
                    </a:prstClr>
                  </a:outerShdw>
                </a:effectLst>
                <a:latin typeface="+mj-lt"/>
              </a:rPr>
              <a:t>BABEȘ-BOLYAI UNIVERSITY</a:t>
            </a:r>
          </a:p>
        </p:txBody>
      </p:sp>
    </p:spTree>
    <p:extLst>
      <p:ext uri="{BB962C8B-B14F-4D97-AF65-F5344CB8AC3E}">
        <p14:creationId xmlns:p14="http://schemas.microsoft.com/office/powerpoint/2010/main" val="84653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lu">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96895" y="2678442"/>
            <a:ext cx="3927642" cy="354430"/>
          </a:xfrm>
          <a:prstGeom prst="rect">
            <a:avLst/>
          </a:prstGeom>
          <a:noFill/>
        </p:spPr>
        <p:txBody>
          <a:bodyPr anchor="ctr">
            <a:normAutofit/>
          </a:bodyPr>
          <a:lstStyle>
            <a:lvl1pPr marL="0" indent="0" algn="ctr">
              <a:buNone/>
              <a:defRPr sz="2400" b="0" baseline="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o-RO" dirty="0"/>
              <a:t>Author</a:t>
            </a:r>
            <a:endParaRPr lang="en-US" dirty="0"/>
          </a:p>
        </p:txBody>
      </p:sp>
      <p:sp>
        <p:nvSpPr>
          <p:cNvPr id="10" name="Slide Number Placeholder 5"/>
          <p:cNvSpPr txBox="1">
            <a:spLocks/>
          </p:cNvSpPr>
          <p:nvPr userDrawn="1"/>
        </p:nvSpPr>
        <p:spPr>
          <a:xfrm>
            <a:off x="6524537" y="636956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rgbClr val="00417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5DF4B7-D390-4743-BC4A-39E252620E6B}" type="slidenum">
              <a:rPr lang="en-US" smtClean="0"/>
              <a:pPr/>
              <a:t>‹#›</a:t>
            </a:fld>
            <a:endParaRPr lang="en-US" dirty="0"/>
          </a:p>
        </p:txBody>
      </p:sp>
      <p:cxnSp>
        <p:nvCxnSpPr>
          <p:cNvPr id="5" name="Straight Connector 4"/>
          <p:cNvCxnSpPr/>
          <p:nvPr userDrawn="1"/>
        </p:nvCxnSpPr>
        <p:spPr>
          <a:xfrm>
            <a:off x="2596896" y="3429000"/>
            <a:ext cx="3950208"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5834" y="5488694"/>
            <a:ext cx="1234440" cy="1234440"/>
          </a:xfrm>
          <a:prstGeom prst="rect">
            <a:avLst/>
          </a:prstGeom>
        </p:spPr>
      </p:pic>
      <p:sp>
        <p:nvSpPr>
          <p:cNvPr id="19" name="Title 1"/>
          <p:cNvSpPr>
            <a:spLocks noGrp="1"/>
          </p:cNvSpPr>
          <p:nvPr>
            <p:ph type="ctrTitle" hasCustomPrompt="1"/>
          </p:nvPr>
        </p:nvSpPr>
        <p:spPr>
          <a:xfrm>
            <a:off x="201168" y="1369306"/>
            <a:ext cx="8741664" cy="916185"/>
          </a:xfrm>
          <a:prstGeom prst="rect">
            <a:avLst/>
          </a:prstGeom>
          <a:effectLst/>
        </p:spPr>
        <p:txBody>
          <a:bodyPr wrap="none" anchor="t">
            <a:normAutofit/>
          </a:bodyPr>
          <a:lstStyle>
            <a:lvl1pPr algn="ctr">
              <a:defRPr sz="5400" b="0" spc="-225" baseline="0">
                <a:solidFill>
                  <a:schemeClr val="accent6"/>
                </a:solidFill>
                <a:effectLst>
                  <a:outerShdw blurRad="50800" dist="38100" dir="5400000" algn="t" rotWithShape="0">
                    <a:prstClr val="black">
                      <a:alpha val="40000"/>
                    </a:prstClr>
                  </a:outerShdw>
                </a:effectLst>
                <a:latin typeface="+mj-lt"/>
              </a:defRPr>
            </a:lvl1pPr>
          </a:lstStyle>
          <a:p>
            <a:r>
              <a:rPr lang="ro-RO" dirty="0"/>
              <a:t>Title of the presentation</a:t>
            </a:r>
            <a:endParaRPr lang="en-US" dirty="0"/>
          </a:p>
        </p:txBody>
      </p:sp>
    </p:spTree>
    <p:extLst>
      <p:ext uri="{BB962C8B-B14F-4D97-AF65-F5344CB8AC3E}">
        <p14:creationId xmlns:p14="http://schemas.microsoft.com/office/powerpoint/2010/main" val="359814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u si Continut">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423" y="876854"/>
            <a:ext cx="8737394" cy="769383"/>
          </a:xfrm>
          <a:prstGeom prst="rect">
            <a:avLst/>
          </a:prstGeom>
        </p:spPr>
        <p:txBody>
          <a:bodyPr/>
          <a:lstStyle>
            <a:lvl1pPr>
              <a:defRPr>
                <a:solidFill>
                  <a:srgbClr val="004174"/>
                </a:solidFill>
              </a:defRPr>
            </a:lvl1pPr>
          </a:lstStyle>
          <a:p>
            <a:r>
              <a:rPr lang="en-US" dirty="0"/>
              <a:t>Click to edit Master title style</a:t>
            </a:r>
          </a:p>
        </p:txBody>
      </p:sp>
      <p:sp>
        <p:nvSpPr>
          <p:cNvPr id="3" name="Content Placeholder 2"/>
          <p:cNvSpPr>
            <a:spLocks noGrp="1"/>
          </p:cNvSpPr>
          <p:nvPr>
            <p:ph idx="1"/>
          </p:nvPr>
        </p:nvSpPr>
        <p:spPr>
          <a:xfrm>
            <a:off x="192421" y="1825625"/>
            <a:ext cx="8737395" cy="4351338"/>
          </a:xfrm>
          <a:prstGeom prst="rect">
            <a:avLst/>
          </a:prstGeom>
        </p:spPr>
        <p:txBody>
          <a:bodyPr/>
          <a:lstStyle>
            <a:lvl1pPr>
              <a:defRPr>
                <a:solidFill>
                  <a:srgbClr val="114374"/>
                </a:solidFill>
              </a:defRPr>
            </a:lvl1pPr>
            <a:lvl2pPr>
              <a:defRPr>
                <a:solidFill>
                  <a:srgbClr val="114374"/>
                </a:solidFill>
              </a:defRPr>
            </a:lvl2pPr>
            <a:lvl3pPr>
              <a:defRPr>
                <a:solidFill>
                  <a:srgbClr val="114374"/>
                </a:solidFill>
              </a:defRPr>
            </a:lvl3pPr>
            <a:lvl4pPr>
              <a:defRPr>
                <a:solidFill>
                  <a:srgbClr val="114374"/>
                </a:solidFill>
              </a:defRPr>
            </a:lvl4pPr>
            <a:lvl5pPr>
              <a:defRPr>
                <a:solidFill>
                  <a:srgbClr val="114374"/>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92422" y="6356351"/>
            <a:ext cx="2057400" cy="365125"/>
          </a:xfrm>
          <a:prstGeom prst="rect">
            <a:avLst/>
          </a:prstGeom>
        </p:spPr>
        <p:txBody>
          <a:bodyPr/>
          <a:lstStyle>
            <a:lvl1pPr>
              <a:defRPr>
                <a:solidFill>
                  <a:srgbClr val="114374"/>
                </a:solidFill>
              </a:defRPr>
            </a:lvl1pPr>
          </a:lstStyle>
          <a:p>
            <a:fld id="{23E9C8A1-DF9D-411C-8C5F-FC9619BF422F}" type="datetime1">
              <a:rPr lang="en-US" smtClean="0"/>
              <a:t>4/4/2025</a:t>
            </a:fld>
            <a:endParaRPr lang="en-US" dirty="0"/>
          </a:p>
        </p:txBody>
      </p:sp>
      <p:sp>
        <p:nvSpPr>
          <p:cNvPr id="6" name="Slide Number Placeholder 5"/>
          <p:cNvSpPr>
            <a:spLocks noGrp="1"/>
          </p:cNvSpPr>
          <p:nvPr>
            <p:ph type="sldNum" sz="quarter" idx="12"/>
          </p:nvPr>
        </p:nvSpPr>
        <p:spPr>
          <a:xfrm>
            <a:off x="6872416" y="6361329"/>
            <a:ext cx="2057400" cy="365125"/>
          </a:xfrm>
          <a:prstGeom prst="rect">
            <a:avLst/>
          </a:prstGeom>
        </p:spPr>
        <p:txBody>
          <a:bodyPr/>
          <a:lstStyle>
            <a:lvl1pPr>
              <a:defRPr>
                <a:solidFill>
                  <a:srgbClr val="114374"/>
                </a:solidFill>
              </a:defRPr>
            </a:lvl1pPr>
          </a:lstStyle>
          <a:p>
            <a:fld id="{F15DF4B7-D390-4743-BC4A-39E252620E6B}" type="slidenum">
              <a:rPr lang="en-US" smtClean="0"/>
              <a:pPr/>
              <a:t>‹#›</a:t>
            </a:fld>
            <a:endParaRPr lang="en-US" dirty="0"/>
          </a:p>
        </p:txBody>
      </p:sp>
      <p:sp>
        <p:nvSpPr>
          <p:cNvPr id="7" name="Rectangle 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outerShdw blurRad="50800" dist="38100" dir="2700000" algn="tl" rotWithShape="0">
                    <a:prstClr val="black">
                      <a:alpha val="40000"/>
                    </a:prstClr>
                  </a:outerShdw>
                </a:effectLst>
                <a:latin typeface="+mj-lt"/>
                <a:ea typeface="+mn-ea"/>
                <a:cs typeface="+mn-cs"/>
              </a:rPr>
              <a:t>Faculty of Mathematics and Computer Science</a:t>
            </a:r>
            <a:br>
              <a:rPr lang="ro-RO" sz="1800" kern="1200" dirty="0">
                <a:solidFill>
                  <a:schemeClr val="bg1"/>
                </a:solidFill>
                <a:effectLst>
                  <a:outerShdw blurRad="50800" dist="38100" dir="2700000" algn="tl" rotWithShape="0">
                    <a:prstClr val="black">
                      <a:alpha val="40000"/>
                    </a:prstClr>
                  </a:outerShdw>
                </a:effectLst>
                <a:latin typeface="+mj-lt"/>
                <a:ea typeface="+mn-ea"/>
                <a:cs typeface="+mn-cs"/>
              </a:rPr>
            </a:br>
            <a:r>
              <a:rPr lang="ro-RO" sz="1600" kern="1200" dirty="0">
                <a:solidFill>
                  <a:schemeClr val="bg1"/>
                </a:solidFill>
                <a:effectLst>
                  <a:outerShdw blurRad="50800" dist="38100" dir="2700000" algn="tl" rotWithShape="0">
                    <a:prstClr val="black">
                      <a:alpha val="40000"/>
                    </a:prstClr>
                  </a:outerShdw>
                </a:effectLst>
                <a:latin typeface="+mj-lt"/>
                <a:ea typeface="+mn-ea"/>
                <a:cs typeface="+mn-cs"/>
              </a:rPr>
              <a:t>Babeș-Bolyai University</a:t>
            </a:r>
            <a:endParaRPr lang="en-US" sz="1600" kern="1200" dirty="0">
              <a:solidFill>
                <a:schemeClr val="bg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9672403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inut paralel simp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192422"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96145" y="1825625"/>
            <a:ext cx="4233672"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92422" y="6362236"/>
            <a:ext cx="2057400" cy="365125"/>
          </a:xfrm>
          <a:prstGeom prst="rect">
            <a:avLst/>
          </a:prstGeom>
        </p:spPr>
        <p:txBody>
          <a:bodyPr/>
          <a:lstStyle>
            <a:lvl1pPr>
              <a:defRPr>
                <a:solidFill>
                  <a:schemeClr val="bg1"/>
                </a:solidFill>
              </a:defRPr>
            </a:lvl1pPr>
          </a:lstStyle>
          <a:p>
            <a:fld id="{BFDA29EC-E924-41A3-B5BE-5D0670F22716}" type="datetime1">
              <a:rPr lang="en-US" smtClean="0"/>
              <a:t>4/4/2025</a:t>
            </a:fld>
            <a:endParaRPr lang="en-US" dirty="0"/>
          </a:p>
        </p:txBody>
      </p:sp>
      <p:sp>
        <p:nvSpPr>
          <p:cNvPr id="7" name="Slide Number Placeholder 6"/>
          <p:cNvSpPr>
            <a:spLocks noGrp="1"/>
          </p:cNvSpPr>
          <p:nvPr>
            <p:ph type="sldNum" sz="quarter" idx="12"/>
          </p:nvPr>
        </p:nvSpPr>
        <p:spPr>
          <a:xfrm>
            <a:off x="6872417" y="6351137"/>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1826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inut paralel comple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422" y="1747044"/>
            <a:ext cx="4233672" cy="823912"/>
          </a:xfrm>
          <a:prstGeom prst="rect">
            <a:avLst/>
          </a:prstGeom>
          <a:solidFill>
            <a:srgbClr val="004174"/>
          </a:solidFill>
        </p:spPr>
        <p:txBody>
          <a:bodyPr anchor="ctr">
            <a:normAutofit/>
          </a:bodyPr>
          <a:lstStyle>
            <a:lvl1pPr marL="0" indent="0" algn="ctr">
              <a:buNone/>
              <a:defRPr sz="20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192422"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96144" y="1747044"/>
            <a:ext cx="4233672" cy="823912"/>
          </a:xfrm>
          <a:prstGeom prst="rect">
            <a:avLst/>
          </a:prstGeom>
          <a:solidFill>
            <a:srgbClr val="004174"/>
          </a:solidFill>
        </p:spPr>
        <p:txBody>
          <a:bodyPr vert="horz" lIns="91440" tIns="45720" rIns="91440" bIns="45720" rtlCol="0" anchor="ctr">
            <a:normAutofit/>
          </a:bodyPr>
          <a:lstStyle>
            <a:lvl1pPr algn="ctr">
              <a:buNone/>
              <a:defRPr lang="en-US" sz="2000" b="0">
                <a:solidFill>
                  <a:schemeClr val="tx1"/>
                </a:solidFill>
              </a:defRPr>
            </a:lvl1pPr>
          </a:lstStyle>
          <a:p>
            <a:pPr marL="0" lvl="0" indent="0">
              <a:buNone/>
            </a:pPr>
            <a:r>
              <a:rPr lang="en-US" dirty="0"/>
              <a:t>Edit Master text styles</a:t>
            </a:r>
          </a:p>
        </p:txBody>
      </p:sp>
      <p:sp>
        <p:nvSpPr>
          <p:cNvPr id="6" name="Content Placeholder 5"/>
          <p:cNvSpPr>
            <a:spLocks noGrp="1"/>
          </p:cNvSpPr>
          <p:nvPr>
            <p:ph sz="quarter" idx="4"/>
          </p:nvPr>
        </p:nvSpPr>
        <p:spPr>
          <a:xfrm>
            <a:off x="4696144" y="2570956"/>
            <a:ext cx="4233672"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FDAAADCF-EB19-455B-BD58-E7E620490F64}" type="datetime1">
              <a:rPr lang="en-US" smtClean="0"/>
              <a:t>4/4/2025</a:t>
            </a:fld>
            <a:endParaRPr lang="en-US" dirty="0"/>
          </a:p>
        </p:txBody>
      </p:sp>
      <p:sp>
        <p:nvSpPr>
          <p:cNvPr id="9" name="Slide Number Placeholder 8"/>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10" name="Title 1"/>
          <p:cNvSpPr>
            <a:spLocks noGrp="1"/>
          </p:cNvSpPr>
          <p:nvPr>
            <p:ph type="title"/>
          </p:nvPr>
        </p:nvSpPr>
        <p:spPr>
          <a:xfrm>
            <a:off x="192421" y="876854"/>
            <a:ext cx="8741664" cy="769383"/>
          </a:xfrm>
          <a:prstGeom prst="rect">
            <a:avLst/>
          </a:prstGeom>
        </p:spPr>
        <p:txBody>
          <a:bodyPr/>
          <a:lstStyle>
            <a:lvl1pPr>
              <a:defRPr>
                <a:solidFill>
                  <a:schemeClr val="bg1"/>
                </a:solidFill>
              </a:defRPr>
            </a:lvl1pPr>
          </a:lstStyle>
          <a:p>
            <a:r>
              <a:rPr lang="en-US" dirty="0"/>
              <a:t>Click to edit Master title style</a:t>
            </a:r>
          </a:p>
        </p:txBody>
      </p:sp>
      <p:sp>
        <p:nvSpPr>
          <p:cNvPr id="11" name="Rectangle 10"/>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34839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3" y="876854"/>
            <a:ext cx="8737394" cy="769383"/>
          </a:xfrm>
          <a:prstGeom prst="rect">
            <a:avLst/>
          </a:prstGeom>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A2F68D6A-48B6-4CD5-A684-04AAD272DA69}" type="datetime1">
              <a:rPr lang="en-US" smtClean="0"/>
              <a:t>4/4/2025</a:t>
            </a:fld>
            <a:endParaRPr lang="en-US" dirty="0"/>
          </a:p>
        </p:txBody>
      </p:sp>
      <p:sp>
        <p:nvSpPr>
          <p:cNvPr id="5" name="Slide Number Placeholder 4"/>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6" name="Rectangle 5"/>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02461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Gol">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3745CEDF-6B39-4773-9E6A-C6BA65DB4B8E}" type="datetime1">
              <a:rPr lang="en-US" smtClean="0"/>
              <a:t>4/4/2025</a:t>
            </a:fld>
            <a:endParaRPr lang="en-US" dirty="0"/>
          </a:p>
        </p:txBody>
      </p:sp>
      <p:sp>
        <p:nvSpPr>
          <p:cNvPr id="4" name="Slide Number Placeholder 3"/>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5" name="Rectangle 4"/>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10918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u si Continu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B359FE91-8333-4547-8501-BA7A2E28790A}" type="datetime1">
              <a:rPr lang="en-US" smtClean="0"/>
              <a:t>4/4/2025</a:t>
            </a:fld>
            <a:endParaRPr lang="en-US" dirty="0"/>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85363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u si Imagine panoramic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7745" y="4731365"/>
            <a:ext cx="8741664" cy="819355"/>
          </a:xfrm>
          <a:prstGeom prst="rect">
            <a:avLst/>
          </a:prstGeom>
        </p:spPr>
        <p:txBody>
          <a:bodyPr anchor="b"/>
          <a:lstStyle>
            <a:lvl1pPr>
              <a:defRPr sz="24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2422" y="997777"/>
            <a:ext cx="8741664" cy="3746118"/>
          </a:xfrm>
          <a:prstGeom prst="rect">
            <a:avLst/>
          </a:prstGeom>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87744" y="5550720"/>
            <a:ext cx="8741664" cy="682472"/>
          </a:xfrm>
          <a:prstGeom prst="rect">
            <a:avLst/>
          </a:prstGeo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a:xfrm>
            <a:off x="192422" y="6356351"/>
            <a:ext cx="2057400" cy="365125"/>
          </a:xfrm>
          <a:prstGeom prst="rect">
            <a:avLst/>
          </a:prstGeom>
        </p:spPr>
        <p:txBody>
          <a:bodyPr/>
          <a:lstStyle>
            <a:lvl1pPr>
              <a:defRPr>
                <a:solidFill>
                  <a:schemeClr val="bg1"/>
                </a:solidFill>
              </a:defRPr>
            </a:lvl1pPr>
          </a:lstStyle>
          <a:p>
            <a:fld id="{0796918D-AF50-4378-9F46-10F8D870345E}" type="datetime1">
              <a:rPr lang="en-US" smtClean="0"/>
              <a:t>4/4/2025</a:t>
            </a:fld>
            <a:endParaRPr lang="en-US"/>
          </a:p>
        </p:txBody>
      </p:sp>
      <p:sp>
        <p:nvSpPr>
          <p:cNvPr id="7" name="Slide Number Placeholder 6"/>
          <p:cNvSpPr>
            <a:spLocks noGrp="1"/>
          </p:cNvSpPr>
          <p:nvPr>
            <p:ph type="sldNum" sz="quarter" idx="12"/>
          </p:nvPr>
        </p:nvSpPr>
        <p:spPr>
          <a:xfrm>
            <a:off x="6872416" y="6361329"/>
            <a:ext cx="2057400" cy="365125"/>
          </a:xfrm>
          <a:prstGeom prst="rect">
            <a:avLst/>
          </a:prstGeom>
        </p:spPr>
        <p:txBody>
          <a:bodyPr/>
          <a:lstStyle>
            <a:lvl1pPr>
              <a:defRPr>
                <a:solidFill>
                  <a:schemeClr val="bg1"/>
                </a:solidFill>
              </a:defRPr>
            </a:lvl1pPr>
          </a:lstStyle>
          <a:p>
            <a:fld id="{F15DF4B7-D390-4743-BC4A-39E252620E6B}" type="slidenum">
              <a:rPr lang="en-US" smtClean="0"/>
              <a:pPr/>
              <a:t>‹#›</a:t>
            </a:fld>
            <a:endParaRPr lang="en-US"/>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Babeș-Bolyai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933421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7EFBFF5B-2B38-813E-03A7-EC6CBA05E0F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7" name="Text Placeholder 6">
            <a:extLst>
              <a:ext uri="{FF2B5EF4-FFF2-40B4-BE49-F238E27FC236}">
                <a16:creationId xmlns:a16="http://schemas.microsoft.com/office/drawing/2014/main" id="{6D9612AD-5D56-7078-485E-B8F594E225E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DF301CC-6C7D-6205-9003-8FD7693FC77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E168A-03DA-4EAE-8BD0-E85B36BADE37}" type="datetimeFigureOut">
              <a:rPr lang="en-US" smtClean="0"/>
              <a:t>4/4/2025</a:t>
            </a:fld>
            <a:endParaRPr lang="en-US"/>
          </a:p>
        </p:txBody>
      </p:sp>
      <p:sp>
        <p:nvSpPr>
          <p:cNvPr id="9" name="Footer Placeholder 8">
            <a:extLst>
              <a:ext uri="{FF2B5EF4-FFF2-40B4-BE49-F238E27FC236}">
                <a16:creationId xmlns:a16="http://schemas.microsoft.com/office/drawing/2014/main" id="{56A70483-5C13-6D6B-1BD4-32788C16914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 name="Slide Number Placeholder 9">
            <a:extLst>
              <a:ext uri="{FF2B5EF4-FFF2-40B4-BE49-F238E27FC236}">
                <a16:creationId xmlns:a16="http://schemas.microsoft.com/office/drawing/2014/main" id="{F55B6F49-4918-0760-C363-392DB52978C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AC0A4E-6D81-4ABA-B67B-49A403CF3CA9}" type="slidenum">
              <a:rPr lang="en-US" smtClean="0"/>
              <a:t>‹#›</a:t>
            </a:fld>
            <a:endParaRPr lang="en-US"/>
          </a:p>
        </p:txBody>
      </p:sp>
    </p:spTree>
    <p:extLst>
      <p:ext uri="{BB962C8B-B14F-4D97-AF65-F5344CB8AC3E}">
        <p14:creationId xmlns:p14="http://schemas.microsoft.com/office/powerpoint/2010/main" val="1527602936"/>
      </p:ext>
    </p:extLst>
  </p:cSld>
  <p:clrMap bg1="dk1" tx1="lt1" bg2="dk2" tx2="lt2" accent1="accent1" accent2="accent2" accent3="accent3" accent4="accent4" accent5="accent5" accent6="accent6" hlink="hlink" folHlink="folHlink"/>
  <p:sldLayoutIdLst>
    <p:sldLayoutId id="2147483741" r:id="rId1"/>
    <p:sldLayoutId id="2147483739" r:id="rId2"/>
    <p:sldLayoutId id="2147483740" r:id="rId3"/>
    <p:sldLayoutId id="2147483742" r:id="rId4"/>
    <p:sldLayoutId id="2147483743" r:id="rId5"/>
    <p:sldLayoutId id="2147483744" r:id="rId6"/>
    <p:sldLayoutId id="2147483745" r:id="rId7"/>
    <p:sldLayoutId id="2147483746" r:id="rId8"/>
    <p:sldLayoutId id="2147483748" r:id="rId9"/>
    <p:sldLayoutId id="2147483751" r:id="rId10"/>
    <p:sldLayoutId id="2147483752" r:id="rId11"/>
    <p:sldLayoutId id="2147483753" r:id="rId12"/>
    <p:sldLayoutId id="2147483755" r:id="rId13"/>
  </p:sldLayoutIdLst>
  <p:hf hdr="0" ftr="0"/>
  <p:txStyles>
    <p:titleStyle>
      <a:lvl1pPr algn="l" defTabSz="685800" rtl="0" eaLnBrk="1" latinLnBrk="0" hangingPunct="1">
        <a:lnSpc>
          <a:spcPct val="100000"/>
        </a:lnSpc>
        <a:spcBef>
          <a:spcPct val="0"/>
        </a:spcBef>
        <a:buNone/>
        <a:defRPr sz="3600" b="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Shell scripting – Lab. 4</a:t>
            </a:r>
          </a:p>
        </p:txBody>
      </p:sp>
      <p:sp>
        <p:nvSpPr>
          <p:cNvPr id="6" name="Slide Number Placeholder 5"/>
          <p:cNvSpPr>
            <a:spLocks noGrp="1"/>
          </p:cNvSpPr>
          <p:nvPr>
            <p:ph type="sldNum" sz="quarter" idx="4294967295"/>
          </p:nvPr>
        </p:nvSpPr>
        <p:spPr>
          <a:xfrm>
            <a:off x="7086600" y="6351588"/>
            <a:ext cx="2057400" cy="365125"/>
          </a:xfrm>
          <a:prstGeom prst="rect">
            <a:avLst/>
          </a:prstGeom>
        </p:spPr>
        <p:txBody>
          <a:bodyPr/>
          <a:lstStyle/>
          <a:p>
            <a:fld id="{F15DF4B7-D390-4743-BC4A-39E252620E6B}" type="slidenum">
              <a:rPr lang="en-US" smtClean="0"/>
              <a:t>1</a:t>
            </a:fld>
            <a:endParaRPr lang="en-US"/>
          </a:p>
        </p:txBody>
      </p:sp>
    </p:spTree>
    <p:extLst>
      <p:ext uri="{BB962C8B-B14F-4D97-AF65-F5344CB8AC3E}">
        <p14:creationId xmlns:p14="http://schemas.microsoft.com/office/powerpoint/2010/main" val="21562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7550C443-D8B5-9527-3E4D-E57133DA78A5}"/>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Executing a Shell Script</a:t>
            </a:r>
          </a:p>
        </p:txBody>
      </p:sp>
      <p:sp>
        <p:nvSpPr>
          <p:cNvPr id="8" name="TextBox 7">
            <a:extLst>
              <a:ext uri="{FF2B5EF4-FFF2-40B4-BE49-F238E27FC236}">
                <a16:creationId xmlns:a16="http://schemas.microsoft.com/office/drawing/2014/main" id="{F5659FBE-BC44-99C1-2365-1D03683D0131}"/>
              </a:ext>
            </a:extLst>
          </p:cNvPr>
          <p:cNvSpPr txBox="1"/>
          <p:nvPr/>
        </p:nvSpPr>
        <p:spPr>
          <a:xfrm>
            <a:off x="431123" y="1149918"/>
            <a:ext cx="6746912" cy="461665"/>
          </a:xfrm>
          <a:prstGeom prst="rect">
            <a:avLst/>
          </a:prstGeom>
          <a:noFill/>
        </p:spPr>
        <p:txBody>
          <a:bodyPr wrap="none" rtlCol="0">
            <a:spAutoFit/>
          </a:bodyPr>
          <a:lstStyle/>
          <a:p>
            <a:pPr marL="342900" indent="-342900">
              <a:buFont typeface="Wingdings" panose="05000000000000000000" pitchFamily="2" charset="2"/>
              <a:buChar char="Ø"/>
            </a:pPr>
            <a:r>
              <a:rPr lang="en-US" sz="2400" b="1" dirty="0"/>
              <a:t>Executing a Shell Script in the current Shell</a:t>
            </a:r>
          </a:p>
        </p:txBody>
      </p:sp>
      <p:sp>
        <p:nvSpPr>
          <p:cNvPr id="6" name="TextBox 5">
            <a:extLst>
              <a:ext uri="{FF2B5EF4-FFF2-40B4-BE49-F238E27FC236}">
                <a16:creationId xmlns:a16="http://schemas.microsoft.com/office/drawing/2014/main" id="{409A86BF-7D48-4C74-94C3-E98ED63CECCA}"/>
              </a:ext>
            </a:extLst>
          </p:cNvPr>
          <p:cNvSpPr txBox="1"/>
          <p:nvPr/>
        </p:nvSpPr>
        <p:spPr>
          <a:xfrm>
            <a:off x="534537" y="4251309"/>
            <a:ext cx="6786106"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t>Executing a Shell Script in a new Shell</a:t>
            </a:r>
          </a:p>
        </p:txBody>
      </p:sp>
      <p:sp>
        <p:nvSpPr>
          <p:cNvPr id="12" name="TextBox 11">
            <a:extLst>
              <a:ext uri="{FF2B5EF4-FFF2-40B4-BE49-F238E27FC236}">
                <a16:creationId xmlns:a16="http://schemas.microsoft.com/office/drawing/2014/main" id="{8AC04BE4-2E39-45AE-D360-276CC5211CD6}"/>
              </a:ext>
            </a:extLst>
          </p:cNvPr>
          <p:cNvSpPr txBox="1"/>
          <p:nvPr/>
        </p:nvSpPr>
        <p:spPr>
          <a:xfrm>
            <a:off x="813086" y="1681154"/>
            <a:ext cx="7634227" cy="646331"/>
          </a:xfrm>
          <a:prstGeom prst="rect">
            <a:avLst/>
          </a:prstGeom>
          <a:noFill/>
        </p:spPr>
        <p:txBody>
          <a:bodyPr wrap="square">
            <a:spAutoFit/>
          </a:bodyPr>
          <a:lstStyle/>
          <a:p>
            <a:pPr marL="285750" indent="-285750">
              <a:buFont typeface="Arial" panose="020B0604020202020204" pitchFamily="34" charset="0"/>
              <a:buChar char="•"/>
            </a:pPr>
            <a:r>
              <a:rPr lang="en-US" dirty="0"/>
              <a:t>By using the source command, a script file can be executed in the current shell:</a:t>
            </a:r>
          </a:p>
        </p:txBody>
      </p:sp>
      <p:sp>
        <p:nvSpPr>
          <p:cNvPr id="13" name="Rectangle 12">
            <a:extLst>
              <a:ext uri="{FF2B5EF4-FFF2-40B4-BE49-F238E27FC236}">
                <a16:creationId xmlns:a16="http://schemas.microsoft.com/office/drawing/2014/main" id="{DD38A00A-EE07-B759-E7AE-FDA95AEE42FE}"/>
              </a:ext>
            </a:extLst>
          </p:cNvPr>
          <p:cNvSpPr/>
          <p:nvPr/>
        </p:nvSpPr>
        <p:spPr>
          <a:xfrm>
            <a:off x="3013017" y="2468825"/>
            <a:ext cx="2392359" cy="402261"/>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rgbClr val="002060"/>
                </a:solidFill>
              </a:rPr>
              <a:t>source script_file</a:t>
            </a:r>
          </a:p>
        </p:txBody>
      </p:sp>
      <p:sp>
        <p:nvSpPr>
          <p:cNvPr id="15" name="TextBox 14">
            <a:extLst>
              <a:ext uri="{FF2B5EF4-FFF2-40B4-BE49-F238E27FC236}">
                <a16:creationId xmlns:a16="http://schemas.microsoft.com/office/drawing/2014/main" id="{B2BE3DB1-6F9F-0A92-0B97-3830A18160D5}"/>
              </a:ext>
            </a:extLst>
          </p:cNvPr>
          <p:cNvSpPr txBox="1"/>
          <p:nvPr/>
        </p:nvSpPr>
        <p:spPr>
          <a:xfrm>
            <a:off x="813087" y="3184727"/>
            <a:ext cx="6992934" cy="646331"/>
          </a:xfrm>
          <a:prstGeom prst="rect">
            <a:avLst/>
          </a:prstGeom>
          <a:noFill/>
        </p:spPr>
        <p:txBody>
          <a:bodyPr wrap="square">
            <a:spAutoFit/>
          </a:bodyPr>
          <a:lstStyle/>
          <a:p>
            <a:pPr marL="285750" indent="-285750">
              <a:buFont typeface="Arial" panose="020B0604020202020204" pitchFamily="34" charset="0"/>
              <a:buChar char="•"/>
            </a:pPr>
            <a:r>
              <a:rPr lang="en-US" dirty="0"/>
              <a:t>The script is assumed to be written in the language of the current shell;</a:t>
            </a:r>
          </a:p>
        </p:txBody>
      </p:sp>
      <p:sp>
        <p:nvSpPr>
          <p:cNvPr id="17" name="TextBox 16">
            <a:extLst>
              <a:ext uri="{FF2B5EF4-FFF2-40B4-BE49-F238E27FC236}">
                <a16:creationId xmlns:a16="http://schemas.microsoft.com/office/drawing/2014/main" id="{50BBBF5A-1AA9-4C4A-1AE5-7AD262755AB3}"/>
              </a:ext>
            </a:extLst>
          </p:cNvPr>
          <p:cNvSpPr txBox="1"/>
          <p:nvPr/>
        </p:nvSpPr>
        <p:spPr>
          <a:xfrm>
            <a:off x="813087" y="4741018"/>
            <a:ext cx="7906370" cy="646331"/>
          </a:xfrm>
          <a:prstGeom prst="rect">
            <a:avLst/>
          </a:prstGeom>
          <a:noFill/>
        </p:spPr>
        <p:txBody>
          <a:bodyPr wrap="square">
            <a:spAutoFit/>
          </a:bodyPr>
          <a:lstStyle/>
          <a:p>
            <a:pPr marL="285750" indent="-285750">
              <a:buFont typeface="Arial" panose="020B0604020202020204" pitchFamily="34" charset="0"/>
              <a:buChar char="•"/>
            </a:pPr>
            <a:r>
              <a:rPr lang="en-US" dirty="0"/>
              <a:t>Normally, when a script is run, a new shell is created for running it;</a:t>
            </a:r>
          </a:p>
          <a:p>
            <a:pPr marL="285750" indent="-285750">
              <a:buFont typeface="Arial" panose="020B0604020202020204" pitchFamily="34" charset="0"/>
              <a:buChar char="•"/>
            </a:pPr>
            <a:r>
              <a:rPr lang="en-US" dirty="0"/>
              <a:t>This can be done explicitly:</a:t>
            </a:r>
          </a:p>
        </p:txBody>
      </p:sp>
      <p:sp>
        <p:nvSpPr>
          <p:cNvPr id="19" name="Rectangle 18">
            <a:extLst>
              <a:ext uri="{FF2B5EF4-FFF2-40B4-BE49-F238E27FC236}">
                <a16:creationId xmlns:a16="http://schemas.microsoft.com/office/drawing/2014/main" id="{83D9C552-E579-607A-E87A-458B8919E3C8}"/>
              </a:ext>
            </a:extLst>
          </p:cNvPr>
          <p:cNvSpPr/>
          <p:nvPr/>
        </p:nvSpPr>
        <p:spPr>
          <a:xfrm>
            <a:off x="3013017" y="5878286"/>
            <a:ext cx="2392359" cy="45098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rgbClr val="002060"/>
                </a:solidFill>
              </a:rPr>
              <a:t>/bin/sh script file</a:t>
            </a:r>
          </a:p>
        </p:txBody>
      </p:sp>
    </p:spTree>
    <p:extLst>
      <p:ext uri="{BB962C8B-B14F-4D97-AF65-F5344CB8AC3E}">
        <p14:creationId xmlns:p14="http://schemas.microsoft.com/office/powerpoint/2010/main" val="1976758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7550C443-D8B5-9527-3E4D-E57133DA78A5}"/>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How to Prompt?</a:t>
            </a:r>
          </a:p>
        </p:txBody>
      </p:sp>
      <p:sp>
        <p:nvSpPr>
          <p:cNvPr id="4" name="Rectangle 3">
            <a:extLst>
              <a:ext uri="{FF2B5EF4-FFF2-40B4-BE49-F238E27FC236}">
                <a16:creationId xmlns:a16="http://schemas.microsoft.com/office/drawing/2014/main" id="{2C15249A-06EC-5BBD-9384-F22B67282ED8}"/>
              </a:ext>
            </a:extLst>
          </p:cNvPr>
          <p:cNvSpPr/>
          <p:nvPr/>
        </p:nvSpPr>
        <p:spPr>
          <a:xfrm>
            <a:off x="1904330" y="2197749"/>
            <a:ext cx="4728118" cy="489862"/>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10FDA28-96CF-C132-2230-9A3DFC1881D0}"/>
              </a:ext>
            </a:extLst>
          </p:cNvPr>
          <p:cNvPicPr>
            <a:picLocks noChangeAspect="1"/>
          </p:cNvPicPr>
          <p:nvPr/>
        </p:nvPicPr>
        <p:blipFill>
          <a:blip r:embed="rId3"/>
          <a:stretch>
            <a:fillRect/>
          </a:stretch>
        </p:blipFill>
        <p:spPr>
          <a:xfrm>
            <a:off x="2371551" y="2224302"/>
            <a:ext cx="3534701" cy="433286"/>
          </a:xfrm>
          <a:prstGeom prst="rect">
            <a:avLst/>
          </a:prstGeom>
        </p:spPr>
      </p:pic>
      <p:sp>
        <p:nvSpPr>
          <p:cNvPr id="9" name="Rectangle 8">
            <a:extLst>
              <a:ext uri="{FF2B5EF4-FFF2-40B4-BE49-F238E27FC236}">
                <a16:creationId xmlns:a16="http://schemas.microsoft.com/office/drawing/2014/main" id="{012EE0E8-9DA4-04B4-512B-4D032D8A12B3}"/>
              </a:ext>
            </a:extLst>
          </p:cNvPr>
          <p:cNvSpPr/>
          <p:nvPr/>
        </p:nvSpPr>
        <p:spPr>
          <a:xfrm>
            <a:off x="1904330" y="3184069"/>
            <a:ext cx="4728118" cy="489862"/>
          </a:xfrm>
          <a:prstGeom prst="rect">
            <a:avLst/>
          </a:prstGeom>
          <a:solidFill>
            <a:schemeClr val="bg2">
              <a:lumMod val="90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rgbClr val="000000"/>
                </a:solidFill>
              </a:rPr>
              <a:t>read</a:t>
            </a:r>
            <a:r>
              <a:rPr lang="en-US" dirty="0">
                <a:solidFill>
                  <a:srgbClr val="000000"/>
                </a:solidFill>
              </a:rPr>
              <a:t> –p “Enter name of a file:  “ INPUT</a:t>
            </a:r>
          </a:p>
        </p:txBody>
      </p:sp>
      <p:pic>
        <p:nvPicPr>
          <p:cNvPr id="7" name="Picture 6">
            <a:extLst>
              <a:ext uri="{FF2B5EF4-FFF2-40B4-BE49-F238E27FC236}">
                <a16:creationId xmlns:a16="http://schemas.microsoft.com/office/drawing/2014/main" id="{80532725-D3D2-73A1-0867-8CFF0271FBB3}"/>
              </a:ext>
            </a:extLst>
          </p:cNvPr>
          <p:cNvPicPr>
            <a:picLocks noChangeAspect="1"/>
          </p:cNvPicPr>
          <p:nvPr/>
        </p:nvPicPr>
        <p:blipFill>
          <a:blip r:embed="rId4"/>
          <a:stretch>
            <a:fillRect/>
          </a:stretch>
        </p:blipFill>
        <p:spPr>
          <a:xfrm>
            <a:off x="1256733" y="4099770"/>
            <a:ext cx="6630533" cy="60970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5659FBE-BC44-99C1-2365-1D03683D0131}"/>
              </a:ext>
            </a:extLst>
          </p:cNvPr>
          <p:cNvSpPr txBox="1"/>
          <p:nvPr/>
        </p:nvSpPr>
        <p:spPr>
          <a:xfrm>
            <a:off x="523721" y="1239626"/>
            <a:ext cx="3919663"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User Input in Shell Script</a:t>
            </a:r>
          </a:p>
        </p:txBody>
      </p:sp>
    </p:spTree>
    <p:extLst>
      <p:ext uri="{BB962C8B-B14F-4D97-AF65-F5344CB8AC3E}">
        <p14:creationId xmlns:p14="http://schemas.microsoft.com/office/powerpoint/2010/main" val="2617130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7BF6328-9D79-4151-963A-3A60F5DD5E69}" type="datetime1">
              <a:rPr lang="en-US" smtClean="0"/>
              <a:t>4/4/2025</a:t>
            </a:fld>
            <a:endParaRPr lang="en-US" dirty="0"/>
          </a:p>
        </p:txBody>
      </p:sp>
      <p:sp>
        <p:nvSpPr>
          <p:cNvPr id="7" name="Slide Number Placeholder 6"/>
          <p:cNvSpPr>
            <a:spLocks noGrp="1"/>
          </p:cNvSpPr>
          <p:nvPr>
            <p:ph type="sldNum" sz="quarter" idx="12"/>
          </p:nvPr>
        </p:nvSpPr>
        <p:spPr/>
        <p:txBody>
          <a:bodyPr/>
          <a:lstStyle/>
          <a:p>
            <a:fld id="{F15DF4B7-D390-4743-BC4A-39E252620E6B}" type="slidenum">
              <a:rPr lang="en-US" smtClean="0"/>
              <a:pPr/>
              <a:t>12</a:t>
            </a:fld>
            <a:endParaRPr lang="en-US" dirty="0"/>
          </a:p>
        </p:txBody>
      </p:sp>
      <p:sp>
        <p:nvSpPr>
          <p:cNvPr id="2" name="Text Placeholder 3">
            <a:extLst>
              <a:ext uri="{FF2B5EF4-FFF2-40B4-BE49-F238E27FC236}">
                <a16:creationId xmlns:a16="http://schemas.microsoft.com/office/drawing/2014/main" id="{BC9A4875-E698-F577-6F19-12C1EBEB834A}"/>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Accepting User Input</a:t>
            </a:r>
          </a:p>
        </p:txBody>
      </p:sp>
      <p:sp>
        <p:nvSpPr>
          <p:cNvPr id="10" name="TextBox 9">
            <a:extLst>
              <a:ext uri="{FF2B5EF4-FFF2-40B4-BE49-F238E27FC236}">
                <a16:creationId xmlns:a16="http://schemas.microsoft.com/office/drawing/2014/main" id="{226DB743-BDF5-0456-825F-81A61F1B1F1A}"/>
              </a:ext>
            </a:extLst>
          </p:cNvPr>
          <p:cNvSpPr txBox="1"/>
          <p:nvPr/>
        </p:nvSpPr>
        <p:spPr>
          <a:xfrm>
            <a:off x="521592" y="1195644"/>
            <a:ext cx="4633274" cy="461665"/>
          </a:xfrm>
          <a:prstGeom prst="rect">
            <a:avLst/>
          </a:prstGeom>
          <a:noFill/>
        </p:spPr>
        <p:txBody>
          <a:bodyPr wrap="square">
            <a:spAutoFit/>
          </a:bodyPr>
          <a:lstStyle/>
          <a:p>
            <a:pPr marL="342900" indent="-342900">
              <a:buFont typeface="+mj-lt"/>
              <a:buAutoNum type="arabicPeriod"/>
            </a:pPr>
            <a:r>
              <a:rPr lang="en-US" sz="2400" dirty="0"/>
              <a:t>read and print a </a:t>
            </a:r>
            <a:r>
              <a:rPr lang="en-US" sz="2400" b="1" dirty="0"/>
              <a:t>number</a:t>
            </a:r>
          </a:p>
        </p:txBody>
      </p:sp>
      <p:pic>
        <p:nvPicPr>
          <p:cNvPr id="11" name="Picture 10">
            <a:extLst>
              <a:ext uri="{FF2B5EF4-FFF2-40B4-BE49-F238E27FC236}">
                <a16:creationId xmlns:a16="http://schemas.microsoft.com/office/drawing/2014/main" id="{9332ACDF-B5AC-1A8D-5D2B-CCDD3A4CB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580" y="1964943"/>
            <a:ext cx="3000375" cy="1285875"/>
          </a:xfrm>
          <a:prstGeom prst="rect">
            <a:avLst/>
          </a:prstGeom>
          <a:ln>
            <a:noFill/>
          </a:ln>
          <a:effectLst>
            <a:outerShdw blurRad="292100" dist="139700" dir="2700000" algn="tl" rotWithShape="0">
              <a:srgbClr val="333333">
                <a:alpha val="65000"/>
              </a:srgbClr>
            </a:outerShdw>
          </a:effectLst>
        </p:spPr>
      </p:pic>
      <p:cxnSp>
        <p:nvCxnSpPr>
          <p:cNvPr id="12" name="Straight Connector 11">
            <a:extLst>
              <a:ext uri="{FF2B5EF4-FFF2-40B4-BE49-F238E27FC236}">
                <a16:creationId xmlns:a16="http://schemas.microsoft.com/office/drawing/2014/main" id="{1297A9DF-DD1B-3EB1-3909-7E7BBE0F6831}"/>
              </a:ext>
            </a:extLst>
          </p:cNvPr>
          <p:cNvCxnSpPr>
            <a:cxnSpLocks/>
          </p:cNvCxnSpPr>
          <p:nvPr/>
        </p:nvCxnSpPr>
        <p:spPr>
          <a:xfrm flipV="1">
            <a:off x="1636088" y="2584754"/>
            <a:ext cx="3051577" cy="23126"/>
          </a:xfrm>
          <a:prstGeom prst="line">
            <a:avLst/>
          </a:prstGeom>
          <a:ln>
            <a:solidFill>
              <a:schemeClr val="bg2">
                <a:lumMod val="50000"/>
              </a:schemeClr>
            </a:solidFill>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56141855-9D29-72B2-49AF-E7F99033D78A}"/>
              </a:ext>
            </a:extLst>
          </p:cNvPr>
          <p:cNvSpPr/>
          <p:nvPr/>
        </p:nvSpPr>
        <p:spPr>
          <a:xfrm>
            <a:off x="1151900" y="2584754"/>
            <a:ext cx="484188" cy="303213"/>
          </a:xfrm>
          <a:prstGeom prst="rect">
            <a:avLst/>
          </a:prstGeom>
          <a:no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cxnSp>
        <p:nvCxnSpPr>
          <p:cNvPr id="14" name="Straight Arrow Connector 13">
            <a:extLst>
              <a:ext uri="{FF2B5EF4-FFF2-40B4-BE49-F238E27FC236}">
                <a16:creationId xmlns:a16="http://schemas.microsoft.com/office/drawing/2014/main" id="{FDD151B6-B172-98A5-1EB1-A5EF6EDA3F89}"/>
              </a:ext>
            </a:extLst>
          </p:cNvPr>
          <p:cNvCxnSpPr>
            <a:cxnSpLocks/>
          </p:cNvCxnSpPr>
          <p:nvPr/>
        </p:nvCxnSpPr>
        <p:spPr>
          <a:xfrm>
            <a:off x="4687665" y="2584754"/>
            <a:ext cx="388971"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DEB67F-A7DF-BA3F-BA2E-C3927209CAD0}"/>
              </a:ext>
            </a:extLst>
          </p:cNvPr>
          <p:cNvSpPr txBox="1"/>
          <p:nvPr/>
        </p:nvSpPr>
        <p:spPr>
          <a:xfrm>
            <a:off x="5076636" y="2423214"/>
            <a:ext cx="2760024" cy="338554"/>
          </a:xfrm>
          <a:prstGeom prst="rect">
            <a:avLst/>
          </a:prstGeom>
          <a:noFill/>
        </p:spPr>
        <p:txBody>
          <a:bodyPr wrap="square">
            <a:spAutoFit/>
          </a:bodyPr>
          <a:lstStyle/>
          <a:p>
            <a:r>
              <a:rPr lang="en-US" sz="1600" dirty="0">
                <a:solidFill>
                  <a:srgbClr val="002060"/>
                </a:solidFill>
              </a:rPr>
              <a:t>use </a:t>
            </a:r>
            <a:r>
              <a:rPr lang="en-US" sz="1600" b="1" dirty="0">
                <a:solidFill>
                  <a:srgbClr val="002060"/>
                </a:solidFill>
              </a:rPr>
              <a:t>read</a:t>
            </a:r>
            <a:r>
              <a:rPr lang="en-US" sz="1600" dirty="0">
                <a:solidFill>
                  <a:srgbClr val="002060"/>
                </a:solidFill>
              </a:rPr>
              <a:t> to accept input</a:t>
            </a:r>
          </a:p>
        </p:txBody>
      </p:sp>
      <p:cxnSp>
        <p:nvCxnSpPr>
          <p:cNvPr id="16" name="Straight Arrow Connector 15">
            <a:extLst>
              <a:ext uri="{FF2B5EF4-FFF2-40B4-BE49-F238E27FC236}">
                <a16:creationId xmlns:a16="http://schemas.microsoft.com/office/drawing/2014/main" id="{CDB6F519-4D6C-8E5B-B3A9-2D843A1CC5A0}"/>
              </a:ext>
            </a:extLst>
          </p:cNvPr>
          <p:cNvCxnSpPr>
            <a:cxnSpLocks/>
            <a:endCxn id="17" idx="1"/>
          </p:cNvCxnSpPr>
          <p:nvPr/>
        </p:nvCxnSpPr>
        <p:spPr>
          <a:xfrm flipV="1">
            <a:off x="2283499" y="2060395"/>
            <a:ext cx="2190585" cy="11355"/>
          </a:xfrm>
          <a:prstGeom prst="straightConnector1">
            <a:avLst/>
          </a:prstGeom>
          <a:ln>
            <a:solidFill>
              <a:schemeClr val="bg2">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7" name="TextBox 16">
            <a:extLst>
              <a:ext uri="{FF2B5EF4-FFF2-40B4-BE49-F238E27FC236}">
                <a16:creationId xmlns:a16="http://schemas.microsoft.com/office/drawing/2014/main" id="{1BEBEE01-AC25-2933-FABA-2ADE7E346F02}"/>
              </a:ext>
            </a:extLst>
          </p:cNvPr>
          <p:cNvSpPr txBox="1"/>
          <p:nvPr/>
        </p:nvSpPr>
        <p:spPr>
          <a:xfrm>
            <a:off x="4474084" y="1891118"/>
            <a:ext cx="2817815" cy="338554"/>
          </a:xfrm>
          <a:prstGeom prst="rect">
            <a:avLst/>
          </a:prstGeom>
          <a:noFill/>
        </p:spPr>
        <p:txBody>
          <a:bodyPr wrap="square">
            <a:spAutoFit/>
          </a:bodyPr>
          <a:lstStyle/>
          <a:p>
            <a:r>
              <a:rPr lang="en-US" sz="1600" dirty="0">
                <a:solidFill>
                  <a:srgbClr val="002060"/>
                </a:solidFill>
              </a:rPr>
              <a:t>#!/path/to/interpreter</a:t>
            </a:r>
          </a:p>
        </p:txBody>
      </p:sp>
      <p:sp>
        <p:nvSpPr>
          <p:cNvPr id="21" name="TextBox 20">
            <a:extLst>
              <a:ext uri="{FF2B5EF4-FFF2-40B4-BE49-F238E27FC236}">
                <a16:creationId xmlns:a16="http://schemas.microsoft.com/office/drawing/2014/main" id="{94A7BDC3-4C4B-6349-D1FA-F0FAB15575C7}"/>
              </a:ext>
            </a:extLst>
          </p:cNvPr>
          <p:cNvSpPr txBox="1"/>
          <p:nvPr/>
        </p:nvSpPr>
        <p:spPr>
          <a:xfrm>
            <a:off x="525942" y="3624690"/>
            <a:ext cx="4633274" cy="461665"/>
          </a:xfrm>
          <a:prstGeom prst="rect">
            <a:avLst/>
          </a:prstGeom>
          <a:noFill/>
        </p:spPr>
        <p:txBody>
          <a:bodyPr wrap="square">
            <a:spAutoFit/>
          </a:bodyPr>
          <a:lstStyle/>
          <a:p>
            <a:r>
              <a:rPr lang="en-US" sz="2400" dirty="0"/>
              <a:t>2.   read and print a </a:t>
            </a:r>
            <a:r>
              <a:rPr lang="en-US" sz="2400" b="1" dirty="0"/>
              <a:t>string</a:t>
            </a:r>
          </a:p>
        </p:txBody>
      </p:sp>
      <p:pic>
        <p:nvPicPr>
          <p:cNvPr id="22" name="Picture 21">
            <a:extLst>
              <a:ext uri="{FF2B5EF4-FFF2-40B4-BE49-F238E27FC236}">
                <a16:creationId xmlns:a16="http://schemas.microsoft.com/office/drawing/2014/main" id="{6A94B124-0AAD-8B2C-874E-B042E3F39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00" y="4328901"/>
            <a:ext cx="3095625" cy="1304925"/>
          </a:xfrm>
          <a:prstGeom prst="rect">
            <a:avLst/>
          </a:prstGeom>
          <a:ln>
            <a:noFill/>
          </a:ln>
          <a:effectLst>
            <a:outerShdw blurRad="292100" dist="139700" dir="2700000" algn="tl" rotWithShape="0">
              <a:srgbClr val="333333">
                <a:alpha val="65000"/>
              </a:srgbClr>
            </a:outerShdw>
          </a:effectLst>
        </p:spPr>
      </p:pic>
      <p:cxnSp>
        <p:nvCxnSpPr>
          <p:cNvPr id="23" name="Straight Arrow Connector 22">
            <a:extLst>
              <a:ext uri="{FF2B5EF4-FFF2-40B4-BE49-F238E27FC236}">
                <a16:creationId xmlns:a16="http://schemas.microsoft.com/office/drawing/2014/main" id="{5E03220C-0313-21CC-D701-B7CD347E1D21}"/>
              </a:ext>
            </a:extLst>
          </p:cNvPr>
          <p:cNvCxnSpPr>
            <a:cxnSpLocks/>
          </p:cNvCxnSpPr>
          <p:nvPr/>
        </p:nvCxnSpPr>
        <p:spPr>
          <a:xfrm>
            <a:off x="2668460" y="5424017"/>
            <a:ext cx="2104105" cy="0"/>
          </a:xfrm>
          <a:prstGeom prst="straightConnector1">
            <a:avLst/>
          </a:prstGeom>
          <a:ln>
            <a:solidFill>
              <a:schemeClr val="bg2">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4859C43E-E64E-AD85-390A-81DC13374D54}"/>
              </a:ext>
            </a:extLst>
          </p:cNvPr>
          <p:cNvSpPr txBox="1"/>
          <p:nvPr/>
        </p:nvSpPr>
        <p:spPr>
          <a:xfrm>
            <a:off x="4772564" y="5239351"/>
            <a:ext cx="4151729" cy="338554"/>
          </a:xfrm>
          <a:prstGeom prst="rect">
            <a:avLst/>
          </a:prstGeom>
          <a:noFill/>
        </p:spPr>
        <p:txBody>
          <a:bodyPr wrap="square">
            <a:spAutoFit/>
          </a:bodyPr>
          <a:lstStyle/>
          <a:p>
            <a:r>
              <a:rPr lang="en-US" sz="1600" b="1" dirty="0">
                <a:solidFill>
                  <a:srgbClr val="002060"/>
                </a:solidFill>
              </a:rPr>
              <a:t>$ </a:t>
            </a:r>
            <a:r>
              <a:rPr lang="en-US" sz="1600" dirty="0">
                <a:solidFill>
                  <a:srgbClr val="002060"/>
                </a:solidFill>
              </a:rPr>
              <a:t>stands for the </a:t>
            </a:r>
            <a:r>
              <a:rPr lang="en-US" sz="1600" b="1" dirty="0">
                <a:solidFill>
                  <a:srgbClr val="002060"/>
                </a:solidFill>
              </a:rPr>
              <a:t>value</a:t>
            </a:r>
            <a:r>
              <a:rPr lang="en-US" sz="1600" dirty="0">
                <a:solidFill>
                  <a:srgbClr val="002060"/>
                </a:solidFill>
              </a:rPr>
              <a:t> of the variable</a:t>
            </a:r>
          </a:p>
        </p:txBody>
      </p:sp>
      <p:sp>
        <p:nvSpPr>
          <p:cNvPr id="25" name="Rectangle 24">
            <a:extLst>
              <a:ext uri="{FF2B5EF4-FFF2-40B4-BE49-F238E27FC236}">
                <a16:creationId xmlns:a16="http://schemas.microsoft.com/office/drawing/2014/main" id="{DD0CBA51-99C4-9A91-CB62-68FECD9B36B7}"/>
              </a:ext>
            </a:extLst>
          </p:cNvPr>
          <p:cNvSpPr/>
          <p:nvPr/>
        </p:nvSpPr>
        <p:spPr>
          <a:xfrm>
            <a:off x="2499550" y="5390564"/>
            <a:ext cx="168910" cy="279346"/>
          </a:xfrm>
          <a:prstGeom prst="rect">
            <a:avLst/>
          </a:prstGeom>
          <a:no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A3E1694-91DB-ADEA-BE92-661B42DD0B19}"/>
              </a:ext>
            </a:extLst>
          </p:cNvPr>
          <p:cNvSpPr/>
          <p:nvPr/>
        </p:nvSpPr>
        <p:spPr>
          <a:xfrm>
            <a:off x="1737209" y="4718131"/>
            <a:ext cx="284480" cy="292812"/>
          </a:xfrm>
          <a:prstGeom prst="rect">
            <a:avLst/>
          </a:prstGeom>
          <a:no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392A24A-0AD5-42AA-A41D-9D8F49A378AC}"/>
              </a:ext>
            </a:extLst>
          </p:cNvPr>
          <p:cNvSpPr txBox="1"/>
          <p:nvPr/>
        </p:nvSpPr>
        <p:spPr>
          <a:xfrm>
            <a:off x="5153860" y="4584982"/>
            <a:ext cx="4151729" cy="338554"/>
          </a:xfrm>
          <a:prstGeom prst="rect">
            <a:avLst/>
          </a:prstGeom>
          <a:noFill/>
        </p:spPr>
        <p:txBody>
          <a:bodyPr wrap="square">
            <a:spAutoFit/>
          </a:bodyPr>
          <a:lstStyle/>
          <a:p>
            <a:r>
              <a:rPr lang="en-US" sz="1600" dirty="0">
                <a:solidFill>
                  <a:srgbClr val="002060"/>
                </a:solidFill>
              </a:rPr>
              <a:t>new line</a:t>
            </a:r>
          </a:p>
        </p:txBody>
      </p:sp>
      <p:cxnSp>
        <p:nvCxnSpPr>
          <p:cNvPr id="28" name="Straight Arrow Connector 27">
            <a:extLst>
              <a:ext uri="{FF2B5EF4-FFF2-40B4-BE49-F238E27FC236}">
                <a16:creationId xmlns:a16="http://schemas.microsoft.com/office/drawing/2014/main" id="{C852D38C-C1D6-2ED3-F316-ED3126D9CB22}"/>
              </a:ext>
            </a:extLst>
          </p:cNvPr>
          <p:cNvCxnSpPr>
            <a:cxnSpLocks/>
            <a:endCxn id="27" idx="1"/>
          </p:cNvCxnSpPr>
          <p:nvPr/>
        </p:nvCxnSpPr>
        <p:spPr>
          <a:xfrm>
            <a:off x="2021689" y="4754259"/>
            <a:ext cx="3132171" cy="0"/>
          </a:xfrm>
          <a:prstGeom prst="straightConnector1">
            <a:avLst/>
          </a:prstGeom>
          <a:ln>
            <a:solidFill>
              <a:schemeClr val="bg2">
                <a:lumMod val="50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8848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2730CC8-902F-0A2B-1435-7585408610C9}"/>
              </a:ext>
            </a:extLst>
          </p:cNvPr>
          <p:cNvSpPr/>
          <p:nvPr/>
        </p:nvSpPr>
        <p:spPr>
          <a:xfrm>
            <a:off x="4839688" y="1529159"/>
            <a:ext cx="4513632" cy="5750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BADD55E9-FD96-C370-8115-B648BD20AA23}"/>
              </a:ext>
            </a:extLst>
          </p:cNvPr>
          <p:cNvPicPr>
            <a:picLocks noChangeAspect="1"/>
          </p:cNvPicPr>
          <p:nvPr/>
        </p:nvPicPr>
        <p:blipFill>
          <a:blip r:embed="rId3"/>
          <a:stretch>
            <a:fillRect/>
          </a:stretch>
        </p:blipFill>
        <p:spPr>
          <a:xfrm>
            <a:off x="4874051" y="1643669"/>
            <a:ext cx="4302999" cy="378286"/>
          </a:xfrm>
          <a:prstGeom prst="rect">
            <a:avLst/>
          </a:prstGeom>
        </p:spPr>
      </p:pic>
      <p:sp>
        <p:nvSpPr>
          <p:cNvPr id="3" name="Arrow: Right 2">
            <a:extLst>
              <a:ext uri="{FF2B5EF4-FFF2-40B4-BE49-F238E27FC236}">
                <a16:creationId xmlns:a16="http://schemas.microsoft.com/office/drawing/2014/main" id="{EDE3F221-4BEB-4D2E-FEEE-413117A35A00}"/>
              </a:ext>
            </a:extLst>
          </p:cNvPr>
          <p:cNvSpPr/>
          <p:nvPr/>
        </p:nvSpPr>
        <p:spPr>
          <a:xfrm>
            <a:off x="4153351" y="1643669"/>
            <a:ext cx="686337" cy="36512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28D6F2-85FB-6EE9-A3BD-B9E1F93AE7A9}"/>
              </a:ext>
            </a:extLst>
          </p:cNvPr>
          <p:cNvSpPr/>
          <p:nvPr/>
        </p:nvSpPr>
        <p:spPr>
          <a:xfrm>
            <a:off x="610024" y="1013551"/>
            <a:ext cx="3829773" cy="241544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15DF4B7-D390-4743-BC4A-39E252620E6B}" type="slidenum">
              <a:rPr lang="en-US" smtClean="0"/>
              <a:pPr/>
              <a:t>13</a:t>
            </a:fld>
            <a:endParaRPr lang="en-US" dirty="0"/>
          </a:p>
        </p:txBody>
      </p:sp>
      <p:sp>
        <p:nvSpPr>
          <p:cNvPr id="2" name="Text Placeholder 3">
            <a:extLst>
              <a:ext uri="{FF2B5EF4-FFF2-40B4-BE49-F238E27FC236}">
                <a16:creationId xmlns:a16="http://schemas.microsoft.com/office/drawing/2014/main" id="{D1DDEC62-4F59-7C1B-B9DA-BD5FCF9FCA08}"/>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Positional Parameters</a:t>
            </a:r>
          </a:p>
        </p:txBody>
      </p:sp>
      <p:sp>
        <p:nvSpPr>
          <p:cNvPr id="13" name="Arrow: Right 12">
            <a:extLst>
              <a:ext uri="{FF2B5EF4-FFF2-40B4-BE49-F238E27FC236}">
                <a16:creationId xmlns:a16="http://schemas.microsoft.com/office/drawing/2014/main" id="{41C02B14-1661-9B3E-990B-9A182029D18B}"/>
              </a:ext>
            </a:extLst>
          </p:cNvPr>
          <p:cNvSpPr/>
          <p:nvPr/>
        </p:nvSpPr>
        <p:spPr>
          <a:xfrm>
            <a:off x="-71865" y="1129671"/>
            <a:ext cx="1002197" cy="399488"/>
          </a:xfrm>
          <a:prstGeom prst="rightArrow">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522AD2D7-998D-9069-65EB-9FC22BE635BA}"/>
              </a:ext>
            </a:extLst>
          </p:cNvPr>
          <p:cNvPicPr>
            <a:picLocks noChangeAspect="1"/>
          </p:cNvPicPr>
          <p:nvPr/>
        </p:nvPicPr>
        <p:blipFill>
          <a:blip r:embed="rId4"/>
          <a:stretch>
            <a:fillRect/>
          </a:stretch>
        </p:blipFill>
        <p:spPr>
          <a:xfrm>
            <a:off x="1015149" y="1129671"/>
            <a:ext cx="3311204" cy="2186406"/>
          </a:xfrm>
          <a:prstGeom prst="rect">
            <a:avLst/>
          </a:prstGeom>
          <a:ln>
            <a:noFill/>
          </a:ln>
          <a:effectLst>
            <a:outerShdw blurRad="292100" dist="139700" dir="2700000" algn="tl" rotWithShape="0">
              <a:srgbClr val="333333">
                <a:alpha val="65000"/>
              </a:srgbClr>
            </a:outerShdw>
          </a:effectLst>
        </p:spPr>
      </p:pic>
      <p:sp>
        <p:nvSpPr>
          <p:cNvPr id="39" name="Rectangle 38">
            <a:extLst>
              <a:ext uri="{FF2B5EF4-FFF2-40B4-BE49-F238E27FC236}">
                <a16:creationId xmlns:a16="http://schemas.microsoft.com/office/drawing/2014/main" id="{8AB43076-812D-372C-1792-AA25E04FB0FE}"/>
              </a:ext>
            </a:extLst>
          </p:cNvPr>
          <p:cNvSpPr/>
          <p:nvPr/>
        </p:nvSpPr>
        <p:spPr>
          <a:xfrm>
            <a:off x="319488" y="4064797"/>
            <a:ext cx="8877636" cy="15940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9DC97CB3-EC79-3754-BEC1-98A3A638B0C7}"/>
              </a:ext>
            </a:extLst>
          </p:cNvPr>
          <p:cNvSpPr/>
          <p:nvPr/>
        </p:nvSpPr>
        <p:spPr>
          <a:xfrm rot="5400000">
            <a:off x="6202216" y="2593595"/>
            <a:ext cx="1950948" cy="980100"/>
          </a:xfrm>
          <a:prstGeom prst="rightArrow">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77D3218-06A4-BFF7-EBAD-3BBD2A4FA60D}"/>
              </a:ext>
            </a:extLst>
          </p:cNvPr>
          <p:cNvPicPr>
            <a:picLocks noChangeAspect="1"/>
          </p:cNvPicPr>
          <p:nvPr/>
        </p:nvPicPr>
        <p:blipFill>
          <a:blip r:embed="rId5"/>
          <a:stretch>
            <a:fillRect/>
          </a:stretch>
        </p:blipFill>
        <p:spPr>
          <a:xfrm>
            <a:off x="319488" y="4197544"/>
            <a:ext cx="8877636" cy="1328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252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CAE7FA-A0EF-DFF3-A07E-45215C6B13CC}"/>
              </a:ext>
            </a:extLst>
          </p:cNvPr>
          <p:cNvSpPr/>
          <p:nvPr/>
        </p:nvSpPr>
        <p:spPr>
          <a:xfrm>
            <a:off x="152020" y="1843998"/>
            <a:ext cx="4282940" cy="274043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789E7A8-9943-6036-592B-8D8DF81858D9}"/>
              </a:ext>
            </a:extLst>
          </p:cNvPr>
          <p:cNvSpPr/>
          <p:nvPr/>
        </p:nvSpPr>
        <p:spPr>
          <a:xfrm>
            <a:off x="4709042" y="1843998"/>
            <a:ext cx="4206686" cy="274043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15DF4B7-D390-4743-BC4A-39E252620E6B}" type="slidenum">
              <a:rPr lang="en-US" smtClean="0"/>
              <a:pPr/>
              <a:t>14</a:t>
            </a:fld>
            <a:endParaRPr lang="en-US" dirty="0"/>
          </a:p>
        </p:txBody>
      </p:sp>
      <p:sp>
        <p:nvSpPr>
          <p:cNvPr id="2" name="Text Placeholder 3">
            <a:extLst>
              <a:ext uri="{FF2B5EF4-FFF2-40B4-BE49-F238E27FC236}">
                <a16:creationId xmlns:a16="http://schemas.microsoft.com/office/drawing/2014/main" id="{325C1134-F50F-3862-7922-1D2700F2CB30}"/>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Positional Parameters examples</a:t>
            </a:r>
          </a:p>
        </p:txBody>
      </p:sp>
      <p:pic>
        <p:nvPicPr>
          <p:cNvPr id="17" name="Picture 16">
            <a:extLst>
              <a:ext uri="{FF2B5EF4-FFF2-40B4-BE49-F238E27FC236}">
                <a16:creationId xmlns:a16="http://schemas.microsoft.com/office/drawing/2014/main" id="{A6EAF49A-4C39-022D-E251-D0C4BD29EDF4}"/>
              </a:ext>
            </a:extLst>
          </p:cNvPr>
          <p:cNvPicPr>
            <a:picLocks noChangeAspect="1"/>
          </p:cNvPicPr>
          <p:nvPr/>
        </p:nvPicPr>
        <p:blipFill>
          <a:blip r:embed="rId3"/>
          <a:stretch>
            <a:fillRect/>
          </a:stretch>
        </p:blipFill>
        <p:spPr>
          <a:xfrm>
            <a:off x="4877966" y="1945813"/>
            <a:ext cx="3915894" cy="254167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F3C0451A-D4C5-F141-BA77-9D50BE6AF6BF}"/>
              </a:ext>
            </a:extLst>
          </p:cNvPr>
          <p:cNvPicPr>
            <a:picLocks noChangeAspect="1"/>
          </p:cNvPicPr>
          <p:nvPr/>
        </p:nvPicPr>
        <p:blipFill>
          <a:blip r:embed="rId4"/>
          <a:stretch>
            <a:fillRect/>
          </a:stretch>
        </p:blipFill>
        <p:spPr>
          <a:xfrm>
            <a:off x="350140" y="1953678"/>
            <a:ext cx="3895232" cy="2544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604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7BF6328-9D79-4151-963A-3A60F5DD5E69}" type="datetime1">
              <a:rPr lang="en-US" smtClean="0"/>
              <a:t>4/4/2025</a:t>
            </a:fld>
            <a:endParaRPr lang="en-US" dirty="0"/>
          </a:p>
        </p:txBody>
      </p:sp>
      <p:sp>
        <p:nvSpPr>
          <p:cNvPr id="7" name="Slide Number Placeholder 6"/>
          <p:cNvSpPr>
            <a:spLocks noGrp="1"/>
          </p:cNvSpPr>
          <p:nvPr>
            <p:ph type="sldNum" sz="quarter" idx="12"/>
          </p:nvPr>
        </p:nvSpPr>
        <p:spPr/>
        <p:txBody>
          <a:bodyPr/>
          <a:lstStyle/>
          <a:p>
            <a:fld id="{F15DF4B7-D390-4743-BC4A-39E252620E6B}" type="slidenum">
              <a:rPr lang="en-US" smtClean="0"/>
              <a:pPr/>
              <a:t>15</a:t>
            </a:fld>
            <a:endParaRPr lang="en-US" dirty="0"/>
          </a:p>
        </p:txBody>
      </p:sp>
      <p:sp>
        <p:nvSpPr>
          <p:cNvPr id="3" name="Content Placeholder 2">
            <a:extLst>
              <a:ext uri="{FF2B5EF4-FFF2-40B4-BE49-F238E27FC236}">
                <a16:creationId xmlns:a16="http://schemas.microsoft.com/office/drawing/2014/main" id="{0062A5F8-8CE5-4595-6AE0-51752B69DB97}"/>
              </a:ext>
            </a:extLst>
          </p:cNvPr>
          <p:cNvSpPr>
            <a:spLocks noGrp="1"/>
          </p:cNvSpPr>
          <p:nvPr>
            <p:ph idx="1"/>
          </p:nvPr>
        </p:nvSpPr>
        <p:spPr>
          <a:xfrm>
            <a:off x="329938" y="1008668"/>
            <a:ext cx="8599878" cy="5168295"/>
          </a:xfrm>
        </p:spPr>
        <p:txBody>
          <a:bodyPr/>
          <a:lstStyle/>
          <a:p>
            <a:pPr>
              <a:lnSpc>
                <a:spcPct val="150000"/>
              </a:lnSpc>
            </a:pPr>
            <a:r>
              <a:rPr lang="en-US" sz="2000" b="1" dirty="0"/>
              <a:t>$0</a:t>
            </a:r>
            <a:r>
              <a:rPr lang="en-US" b="1" dirty="0"/>
              <a:t> </a:t>
            </a:r>
            <a:r>
              <a:rPr lang="en-US" dirty="0"/>
              <a:t>- </a:t>
            </a:r>
            <a:r>
              <a:rPr lang="en-US" sz="1800" dirty="0"/>
              <a:t>the name of the script itself (or the commands used to invoke it);</a:t>
            </a:r>
          </a:p>
          <a:p>
            <a:pPr>
              <a:lnSpc>
                <a:spcPct val="150000"/>
              </a:lnSpc>
            </a:pPr>
            <a:r>
              <a:rPr lang="en-US" sz="1800" b="1" dirty="0"/>
              <a:t>$1, ….$9 </a:t>
            </a:r>
            <a:r>
              <a:rPr lang="en-US" sz="1800" dirty="0"/>
              <a:t>– number of arguments passed to the script;</a:t>
            </a:r>
          </a:p>
          <a:p>
            <a:pPr>
              <a:lnSpc>
                <a:spcPct val="150000"/>
              </a:lnSpc>
            </a:pPr>
            <a:r>
              <a:rPr lang="en-US" sz="1800" b="1" dirty="0"/>
              <a:t>$#</a:t>
            </a:r>
            <a:r>
              <a:rPr lang="en-US" sz="1800" dirty="0"/>
              <a:t> - number of passed arguments passed to the script;</a:t>
            </a:r>
          </a:p>
          <a:p>
            <a:pPr>
              <a:lnSpc>
                <a:spcPct val="150000"/>
              </a:lnSpc>
            </a:pPr>
            <a:r>
              <a:rPr lang="en-US" sz="1800" b="1" dirty="0"/>
              <a:t>$*</a:t>
            </a:r>
            <a:r>
              <a:rPr lang="en-US" sz="1800" dirty="0"/>
              <a:t> - all arguments passed to the script as a single string;</a:t>
            </a:r>
          </a:p>
          <a:p>
            <a:pPr>
              <a:lnSpc>
                <a:spcPct val="150000"/>
              </a:lnSpc>
            </a:pPr>
            <a:r>
              <a:rPr lang="en-US" sz="1800" b="1" dirty="0"/>
              <a:t>$@</a:t>
            </a:r>
            <a:r>
              <a:rPr lang="en-US" sz="1800" dirty="0"/>
              <a:t> - all arguments passed to the script as separate words;</a:t>
            </a:r>
          </a:p>
          <a:p>
            <a:pPr>
              <a:lnSpc>
                <a:spcPct val="150000"/>
              </a:lnSpc>
            </a:pPr>
            <a:r>
              <a:rPr lang="en-US" sz="1800" b="1" dirty="0"/>
              <a:t>$?</a:t>
            </a:r>
            <a:r>
              <a:rPr lang="en-US" sz="1800" dirty="0"/>
              <a:t> – the exist status of the last executed command (0 for success, non-zero failure);</a:t>
            </a:r>
          </a:p>
          <a:p>
            <a:pPr>
              <a:lnSpc>
                <a:spcPct val="150000"/>
              </a:lnSpc>
            </a:pPr>
            <a:r>
              <a:rPr lang="en-US" sz="1800" b="1" dirty="0"/>
              <a:t>$$</a:t>
            </a:r>
            <a:r>
              <a:rPr lang="en-US" sz="1800" dirty="0"/>
              <a:t> - the process ID (PID) of the script;</a:t>
            </a:r>
          </a:p>
          <a:p>
            <a:pPr>
              <a:lnSpc>
                <a:spcPct val="150000"/>
              </a:lnSpc>
            </a:pPr>
            <a:r>
              <a:rPr lang="en-US" sz="1800" b="1" dirty="0"/>
              <a:t>$!</a:t>
            </a:r>
            <a:r>
              <a:rPr lang="en-US" sz="1800" dirty="0"/>
              <a:t> – it allows you to retrieve the PID of the most recently executed background process;</a:t>
            </a:r>
            <a:endParaRPr lang="en-US" dirty="0"/>
          </a:p>
        </p:txBody>
      </p:sp>
      <p:sp>
        <p:nvSpPr>
          <p:cNvPr id="2" name="Text Placeholder 3">
            <a:extLst>
              <a:ext uri="{FF2B5EF4-FFF2-40B4-BE49-F238E27FC236}">
                <a16:creationId xmlns:a16="http://schemas.microsoft.com/office/drawing/2014/main" id="{CFE7A117-651A-E220-B4FA-EA9C67750A46}"/>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Special variables</a:t>
            </a:r>
          </a:p>
        </p:txBody>
      </p:sp>
      <p:sp>
        <p:nvSpPr>
          <p:cNvPr id="5" name="Callout: Line 4">
            <a:extLst>
              <a:ext uri="{FF2B5EF4-FFF2-40B4-BE49-F238E27FC236}">
                <a16:creationId xmlns:a16="http://schemas.microsoft.com/office/drawing/2014/main" id="{86FA083D-34DC-5F3A-B2A6-FAC7DE816A33}"/>
              </a:ext>
            </a:extLst>
          </p:cNvPr>
          <p:cNvSpPr/>
          <p:nvPr/>
        </p:nvSpPr>
        <p:spPr>
          <a:xfrm>
            <a:off x="5717894" y="4120307"/>
            <a:ext cx="2698992" cy="716097"/>
          </a:xfrm>
          <a:prstGeom prst="borderCallout1">
            <a:avLst>
              <a:gd name="adj1" fmla="val 51077"/>
              <a:gd name="adj2" fmla="val -412"/>
              <a:gd name="adj3" fmla="val 114117"/>
              <a:gd name="adj4" fmla="val -48176"/>
            </a:avLst>
          </a:prstGeom>
          <a:ln>
            <a:solidFill>
              <a:schemeClr val="tx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echo “You have $$money.”</a:t>
            </a:r>
          </a:p>
          <a:p>
            <a:pPr algn="ctr"/>
            <a:r>
              <a:rPr lang="en-US" sz="1400" b="1" dirty="0"/>
              <a:t>  echo “You have \$$money.”</a:t>
            </a:r>
          </a:p>
        </p:txBody>
      </p:sp>
      <p:sp>
        <p:nvSpPr>
          <p:cNvPr id="8" name="Multiplication Sign 7">
            <a:extLst>
              <a:ext uri="{FF2B5EF4-FFF2-40B4-BE49-F238E27FC236}">
                <a16:creationId xmlns:a16="http://schemas.microsoft.com/office/drawing/2014/main" id="{892B69F5-06F8-F72A-C72F-202027FEE462}"/>
              </a:ext>
            </a:extLst>
          </p:cNvPr>
          <p:cNvSpPr/>
          <p:nvPr/>
        </p:nvSpPr>
        <p:spPr>
          <a:xfrm>
            <a:off x="8069856" y="4291068"/>
            <a:ext cx="231354" cy="187287"/>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F12417E-872D-CFFF-3B97-DF7275EA8E55}"/>
              </a:ext>
            </a:extLst>
          </p:cNvPr>
          <p:cNvSpPr txBox="1"/>
          <p:nvPr/>
        </p:nvSpPr>
        <p:spPr>
          <a:xfrm>
            <a:off x="8033318" y="4432957"/>
            <a:ext cx="537805" cy="369332"/>
          </a:xfrm>
          <a:prstGeom prst="rect">
            <a:avLst/>
          </a:prstGeom>
          <a:noFill/>
        </p:spPr>
        <p:txBody>
          <a:bodyPr wrap="square">
            <a:spAutoFit/>
          </a:bodyPr>
          <a:lstStyle/>
          <a:p>
            <a:r>
              <a:rPr lang="en-US" b="1" dirty="0">
                <a:solidFill>
                  <a:srgbClr val="92D050"/>
                </a:solidFill>
              </a:rPr>
              <a:t>✓</a:t>
            </a:r>
          </a:p>
        </p:txBody>
      </p:sp>
    </p:spTree>
    <p:extLst>
      <p:ext uri="{BB962C8B-B14F-4D97-AF65-F5344CB8AC3E}">
        <p14:creationId xmlns:p14="http://schemas.microsoft.com/office/powerpoint/2010/main" val="256607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1A190B-FB27-3F65-21B7-B1DFE56D3A90}"/>
              </a:ext>
            </a:extLst>
          </p:cNvPr>
          <p:cNvSpPr/>
          <p:nvPr/>
        </p:nvSpPr>
        <p:spPr>
          <a:xfrm>
            <a:off x="1338194" y="4374037"/>
            <a:ext cx="5317130" cy="23482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48FD726-5C34-57E1-7901-0AC127ED4F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1006" y="4475510"/>
            <a:ext cx="4540540" cy="2230334"/>
          </a:xfrm>
          <a:prstGeom prst="rect">
            <a:avLst/>
          </a:prstGeom>
          <a:ln>
            <a:noFill/>
          </a:ln>
          <a:effectLst>
            <a:outerShdw blurRad="292100" dist="139700" dir="2700000" algn="tl" rotWithShape="0">
              <a:srgbClr val="333333">
                <a:alpha val="65000"/>
              </a:srgbClr>
            </a:outerShdw>
          </a:effectLst>
        </p:spPr>
      </p:pic>
      <p:sp>
        <p:nvSpPr>
          <p:cNvPr id="7" name="Slide Number Placeholder 6"/>
          <p:cNvSpPr>
            <a:spLocks noGrp="1"/>
          </p:cNvSpPr>
          <p:nvPr>
            <p:ph type="sldNum" sz="quarter" idx="12"/>
          </p:nvPr>
        </p:nvSpPr>
        <p:spPr/>
        <p:txBody>
          <a:bodyPr/>
          <a:lstStyle/>
          <a:p>
            <a:fld id="{F15DF4B7-D390-4743-BC4A-39E252620E6B}" type="slidenum">
              <a:rPr lang="en-US" smtClean="0"/>
              <a:pPr/>
              <a:t>16</a:t>
            </a:fld>
            <a:endParaRPr lang="en-US" dirty="0"/>
          </a:p>
        </p:txBody>
      </p:sp>
      <p:sp>
        <p:nvSpPr>
          <p:cNvPr id="2" name="Text Placeholder 3">
            <a:extLst>
              <a:ext uri="{FF2B5EF4-FFF2-40B4-BE49-F238E27FC236}">
                <a16:creationId xmlns:a16="http://schemas.microsoft.com/office/drawing/2014/main" id="{5D3D5AAE-1AD0-5DCA-0864-8D0D0066987A}"/>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Special variables examples</a:t>
            </a:r>
          </a:p>
        </p:txBody>
      </p:sp>
      <p:sp>
        <p:nvSpPr>
          <p:cNvPr id="4" name="Rectangle 3">
            <a:extLst>
              <a:ext uri="{FF2B5EF4-FFF2-40B4-BE49-F238E27FC236}">
                <a16:creationId xmlns:a16="http://schemas.microsoft.com/office/drawing/2014/main" id="{28E5942F-8C80-969A-9AA9-405B6E6D8333}"/>
              </a:ext>
            </a:extLst>
          </p:cNvPr>
          <p:cNvSpPr/>
          <p:nvPr/>
        </p:nvSpPr>
        <p:spPr>
          <a:xfrm>
            <a:off x="716096" y="908700"/>
            <a:ext cx="5728771" cy="314550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8758D6-BDF3-E94B-DE49-90D14FDB653D}"/>
              </a:ext>
            </a:extLst>
          </p:cNvPr>
          <p:cNvPicPr>
            <a:picLocks noChangeAspect="1"/>
          </p:cNvPicPr>
          <p:nvPr/>
        </p:nvPicPr>
        <p:blipFill>
          <a:blip r:embed="rId4"/>
          <a:stretch>
            <a:fillRect/>
          </a:stretch>
        </p:blipFill>
        <p:spPr>
          <a:xfrm>
            <a:off x="835038" y="1040676"/>
            <a:ext cx="5506132" cy="2928010"/>
          </a:xfrm>
          <a:prstGeom prst="rect">
            <a:avLst/>
          </a:prstGeom>
          <a:ln>
            <a:noFill/>
          </a:ln>
          <a:effectLst>
            <a:outerShdw blurRad="292100" dist="139700" dir="2700000" algn="tl" rotWithShape="0">
              <a:srgbClr val="333333">
                <a:alpha val="65000"/>
              </a:srgbClr>
            </a:outerShdw>
          </a:effectLst>
        </p:spPr>
      </p:pic>
      <p:sp>
        <p:nvSpPr>
          <p:cNvPr id="9" name="Arrow: Curved Left 8">
            <a:extLst>
              <a:ext uri="{FF2B5EF4-FFF2-40B4-BE49-F238E27FC236}">
                <a16:creationId xmlns:a16="http://schemas.microsoft.com/office/drawing/2014/main" id="{2EFE63AA-B50A-7749-ECCC-6B1A1B52984A}"/>
              </a:ext>
            </a:extLst>
          </p:cNvPr>
          <p:cNvSpPr/>
          <p:nvPr/>
        </p:nvSpPr>
        <p:spPr>
          <a:xfrm>
            <a:off x="6341170" y="3423492"/>
            <a:ext cx="787777" cy="1261429"/>
          </a:xfrm>
          <a:prstGeom prst="curvedLeftArrow">
            <a:avLst>
              <a:gd name="adj1" fmla="val 25000"/>
              <a:gd name="adj2" fmla="val 55071"/>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 name="Arrow: Right 2">
            <a:extLst>
              <a:ext uri="{FF2B5EF4-FFF2-40B4-BE49-F238E27FC236}">
                <a16:creationId xmlns:a16="http://schemas.microsoft.com/office/drawing/2014/main" id="{21697BA4-8231-0A5A-AD55-6EC5D151FEB8}"/>
              </a:ext>
            </a:extLst>
          </p:cNvPr>
          <p:cNvSpPr/>
          <p:nvPr/>
        </p:nvSpPr>
        <p:spPr>
          <a:xfrm>
            <a:off x="0" y="858113"/>
            <a:ext cx="618283" cy="365125"/>
          </a:xfrm>
          <a:prstGeom prst="rightArrow">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5868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8D25F8-E3D8-0C5A-6687-307AF28E8AC5}"/>
              </a:ext>
            </a:extLst>
          </p:cNvPr>
          <p:cNvSpPr/>
          <p:nvPr/>
        </p:nvSpPr>
        <p:spPr>
          <a:xfrm>
            <a:off x="1035586" y="3139325"/>
            <a:ext cx="3075099" cy="26775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47BF6328-9D79-4151-963A-3A60F5DD5E69}" type="datetime1">
              <a:rPr lang="en-US" smtClean="0"/>
              <a:t>4/4/2025</a:t>
            </a:fld>
            <a:endParaRPr lang="en-US" dirty="0"/>
          </a:p>
        </p:txBody>
      </p:sp>
      <p:sp>
        <p:nvSpPr>
          <p:cNvPr id="7" name="Slide Number Placeholder 6"/>
          <p:cNvSpPr>
            <a:spLocks noGrp="1"/>
          </p:cNvSpPr>
          <p:nvPr>
            <p:ph type="sldNum" sz="quarter" idx="12"/>
          </p:nvPr>
        </p:nvSpPr>
        <p:spPr/>
        <p:txBody>
          <a:bodyPr/>
          <a:lstStyle/>
          <a:p>
            <a:fld id="{F15DF4B7-D390-4743-BC4A-39E252620E6B}" type="slidenum">
              <a:rPr lang="en-US" smtClean="0"/>
              <a:pPr/>
              <a:t>17</a:t>
            </a:fld>
            <a:endParaRPr lang="en-US" dirty="0"/>
          </a:p>
        </p:txBody>
      </p:sp>
      <p:sp>
        <p:nvSpPr>
          <p:cNvPr id="3" name="Content Placeholder 2">
            <a:extLst>
              <a:ext uri="{FF2B5EF4-FFF2-40B4-BE49-F238E27FC236}">
                <a16:creationId xmlns:a16="http://schemas.microsoft.com/office/drawing/2014/main" id="{0062A5F8-8CE5-4595-6AE0-51752B69DB97}"/>
              </a:ext>
            </a:extLst>
          </p:cNvPr>
          <p:cNvSpPr>
            <a:spLocks noGrp="1"/>
          </p:cNvSpPr>
          <p:nvPr>
            <p:ph idx="1"/>
          </p:nvPr>
        </p:nvSpPr>
        <p:spPr>
          <a:xfrm>
            <a:off x="140043" y="1027902"/>
            <a:ext cx="9144000" cy="1610053"/>
          </a:xfrm>
        </p:spPr>
        <p:txBody>
          <a:bodyPr>
            <a:normAutofit/>
          </a:bodyPr>
          <a:lstStyle/>
          <a:p>
            <a:pPr marL="285750" indent="-285750" algn="l">
              <a:buFont typeface="Arial" panose="020B0604020202020204" pitchFamily="34" charset="0"/>
              <a:buChar char="•"/>
            </a:pPr>
            <a:r>
              <a:rPr lang="en-US" sz="1800" b="0" i="0" dirty="0">
                <a:effectLst/>
                <a:latin typeface="Lato (Body)"/>
              </a:rPr>
              <a:t>The first line in a shell script should start with a </a:t>
            </a:r>
            <a:r>
              <a:rPr lang="en-US" sz="1800" b="1" i="0" dirty="0">
                <a:solidFill>
                  <a:schemeClr val="bg2">
                    <a:lumMod val="75000"/>
                  </a:schemeClr>
                </a:solidFill>
                <a:effectLst/>
                <a:latin typeface="Lato (Body)"/>
              </a:rPr>
              <a:t>shebang</a:t>
            </a:r>
            <a:r>
              <a:rPr lang="en-US" sz="1800" b="0" i="0" dirty="0">
                <a:effectLst/>
                <a:latin typeface="Lato (Body)"/>
              </a:rPr>
              <a:t> and the path to the interpreter that should be used to execute the commands listed in the script;</a:t>
            </a:r>
          </a:p>
          <a:p>
            <a:pPr marL="285750" indent="-285750" algn="l">
              <a:buFont typeface="Arial" panose="020B0604020202020204" pitchFamily="34" charset="0"/>
              <a:buChar char="•"/>
            </a:pPr>
            <a:r>
              <a:rPr lang="en-US" sz="1800" b="0" i="0" dirty="0">
                <a:effectLst/>
                <a:latin typeface="Lato (Body)"/>
              </a:rPr>
              <a:t>To assign a value to a variable start with the variable name followed by an equals sign, then followed by the value. </a:t>
            </a:r>
            <a:r>
              <a:rPr lang="en-US" sz="1800" b="1" i="0" dirty="0">
                <a:effectLst/>
                <a:latin typeface="Lato (Body)"/>
              </a:rPr>
              <a:t>Do not </a:t>
            </a:r>
            <a:r>
              <a:rPr lang="en-US" sz="1800" b="0" i="0" dirty="0">
                <a:effectLst/>
                <a:latin typeface="Lato (Body)"/>
              </a:rPr>
              <a:t>use a space before or after the equals sign;</a:t>
            </a:r>
          </a:p>
          <a:p>
            <a:pPr marL="285750" indent="-285750" algn="l">
              <a:buFont typeface="Arial" panose="020B0604020202020204" pitchFamily="34" charset="0"/>
              <a:buChar char="•"/>
            </a:pPr>
            <a:r>
              <a:rPr lang="en-US" sz="1800" b="0" i="0" dirty="0">
                <a:effectLst/>
                <a:latin typeface="Lato (Body)"/>
              </a:rPr>
              <a:t>You can </a:t>
            </a:r>
            <a:r>
              <a:rPr lang="en-US" sz="1800" b="1" i="0" dirty="0">
                <a:effectLst/>
                <a:latin typeface="Lato (Body)"/>
              </a:rPr>
              <a:t>access the value </a:t>
            </a:r>
            <a:r>
              <a:rPr lang="en-US" sz="1800" b="0" i="0" dirty="0">
                <a:effectLst/>
                <a:latin typeface="Lato (Body)"/>
              </a:rPr>
              <a:t>stored in a variable by using </a:t>
            </a:r>
            <a:r>
              <a:rPr lang="en-US" sz="1800" b="1" i="0" dirty="0">
                <a:effectLst/>
                <a:latin typeface="Lato (Body)"/>
              </a:rPr>
              <a:t>$A</a:t>
            </a:r>
            <a:r>
              <a:rPr lang="en-US" sz="1800" b="0" i="0" dirty="0">
                <a:effectLst/>
                <a:latin typeface="Lato (Body)"/>
              </a:rPr>
              <a:t> or </a:t>
            </a:r>
            <a:r>
              <a:rPr lang="en-US" sz="1800" b="1" i="0" dirty="0">
                <a:effectLst/>
                <a:latin typeface="Lato (Body)"/>
              </a:rPr>
              <a:t>$</a:t>
            </a:r>
            <a:r>
              <a:rPr lang="en-US" sz="1800" b="0" i="0" dirty="0">
                <a:effectLst/>
                <a:latin typeface="Lato (Body)"/>
              </a:rPr>
              <a:t>;</a:t>
            </a:r>
          </a:p>
          <a:p>
            <a:pPr marL="285750" indent="-285750" algn="l">
              <a:buFont typeface="Arial" panose="020B0604020202020204" pitchFamily="34" charset="0"/>
              <a:buChar char="•"/>
            </a:pPr>
            <a:endParaRPr lang="en-US" sz="1800" b="0" i="0" dirty="0">
              <a:effectLst/>
              <a:latin typeface="Lato (Body)"/>
            </a:endParaRPr>
          </a:p>
          <a:p>
            <a:pPr marL="285750" indent="-285750" algn="l">
              <a:buFont typeface="Arial" panose="020B0604020202020204" pitchFamily="34" charset="0"/>
              <a:buChar char="•"/>
            </a:pPr>
            <a:endParaRPr lang="en-US" sz="1800" b="0" i="0" dirty="0">
              <a:effectLst/>
              <a:latin typeface="Lato (Body)"/>
            </a:endParaRPr>
          </a:p>
          <a:p>
            <a:pPr marL="285750" indent="-285750" algn="l">
              <a:buFont typeface="Arial" panose="020B0604020202020204" pitchFamily="34" charset="0"/>
              <a:buChar char="•"/>
            </a:pPr>
            <a:endParaRPr lang="en-US" sz="1800" b="0" i="0" dirty="0">
              <a:effectLst/>
              <a:latin typeface="Lato (Body)"/>
            </a:endParaRPr>
          </a:p>
          <a:p>
            <a:pPr algn="l"/>
            <a:endParaRPr lang="en-US" sz="1800" b="0" i="0" dirty="0">
              <a:effectLst/>
              <a:latin typeface="Lato (Body)"/>
            </a:endParaRPr>
          </a:p>
          <a:p>
            <a:endParaRPr lang="en-US" sz="1800" dirty="0"/>
          </a:p>
        </p:txBody>
      </p:sp>
      <p:sp>
        <p:nvSpPr>
          <p:cNvPr id="2" name="Text Placeholder 3">
            <a:extLst>
              <a:ext uri="{FF2B5EF4-FFF2-40B4-BE49-F238E27FC236}">
                <a16:creationId xmlns:a16="http://schemas.microsoft.com/office/drawing/2014/main" id="{81F44BEA-8E06-F74E-810D-9EEE3EF88E2E}"/>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Arithmetical expressions</a:t>
            </a:r>
          </a:p>
        </p:txBody>
      </p:sp>
      <p:cxnSp>
        <p:nvCxnSpPr>
          <p:cNvPr id="14" name="Straight Arrow Connector 13">
            <a:extLst>
              <a:ext uri="{FF2B5EF4-FFF2-40B4-BE49-F238E27FC236}">
                <a16:creationId xmlns:a16="http://schemas.microsoft.com/office/drawing/2014/main" id="{CDA575F7-A5FF-E908-954D-C3D899FAA219}"/>
              </a:ext>
            </a:extLst>
          </p:cNvPr>
          <p:cNvCxnSpPr/>
          <p:nvPr/>
        </p:nvCxnSpPr>
        <p:spPr>
          <a:xfrm>
            <a:off x="4110685" y="3576693"/>
            <a:ext cx="1260389" cy="0"/>
          </a:xfrm>
          <a:prstGeom prst="straightConnector1">
            <a:avLst/>
          </a:prstGeom>
          <a:ln w="38100">
            <a:solidFill>
              <a:schemeClr val="bg2">
                <a:lumMod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BEF6270F-925A-5E10-4D59-6CF236C59E80}"/>
              </a:ext>
            </a:extLst>
          </p:cNvPr>
          <p:cNvCxnSpPr/>
          <p:nvPr/>
        </p:nvCxnSpPr>
        <p:spPr>
          <a:xfrm>
            <a:off x="4085967" y="4141628"/>
            <a:ext cx="1260389" cy="0"/>
          </a:xfrm>
          <a:prstGeom prst="straightConnector1">
            <a:avLst/>
          </a:prstGeom>
          <a:ln w="38100">
            <a:solidFill>
              <a:schemeClr val="bg2">
                <a:lumMod val="2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EF23C40A-954D-9150-AB5E-D15A1E0B5EBB}"/>
              </a:ext>
            </a:extLst>
          </p:cNvPr>
          <p:cNvCxnSpPr/>
          <p:nvPr/>
        </p:nvCxnSpPr>
        <p:spPr>
          <a:xfrm>
            <a:off x="4085964" y="5157786"/>
            <a:ext cx="1260389" cy="0"/>
          </a:xfrm>
          <a:prstGeom prst="straightConnector1">
            <a:avLst/>
          </a:prstGeom>
          <a:ln w="38100">
            <a:solidFill>
              <a:schemeClr val="bg2">
                <a:lumMod val="2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A15865CB-CF1A-6EA8-8162-1B1A76E00B81}"/>
              </a:ext>
            </a:extLst>
          </p:cNvPr>
          <p:cNvSpPr txBox="1"/>
          <p:nvPr/>
        </p:nvSpPr>
        <p:spPr>
          <a:xfrm>
            <a:off x="5371074" y="3419140"/>
            <a:ext cx="3323919" cy="338554"/>
          </a:xfrm>
          <a:prstGeom prst="rect">
            <a:avLst/>
          </a:prstGeom>
          <a:noFill/>
        </p:spPr>
        <p:txBody>
          <a:bodyPr wrap="square">
            <a:spAutoFit/>
          </a:bodyPr>
          <a:lstStyle/>
          <a:p>
            <a:r>
              <a:rPr lang="en-US" sz="1600" b="1" dirty="0">
                <a:latin typeface="Lato (Body)"/>
              </a:rPr>
              <a:t>path to the bash shell program</a:t>
            </a:r>
            <a:endParaRPr lang="en-US" sz="1600" b="1" dirty="0"/>
          </a:p>
        </p:txBody>
      </p:sp>
      <p:sp>
        <p:nvSpPr>
          <p:cNvPr id="8" name="TextBox 7">
            <a:extLst>
              <a:ext uri="{FF2B5EF4-FFF2-40B4-BE49-F238E27FC236}">
                <a16:creationId xmlns:a16="http://schemas.microsoft.com/office/drawing/2014/main" id="{E14E0648-DA10-26A0-D23B-957C02FA4230}"/>
              </a:ext>
            </a:extLst>
          </p:cNvPr>
          <p:cNvSpPr txBox="1"/>
          <p:nvPr/>
        </p:nvSpPr>
        <p:spPr>
          <a:xfrm>
            <a:off x="5346353" y="3976744"/>
            <a:ext cx="3323919" cy="338554"/>
          </a:xfrm>
          <a:prstGeom prst="rect">
            <a:avLst/>
          </a:prstGeom>
          <a:noFill/>
        </p:spPr>
        <p:txBody>
          <a:bodyPr wrap="square">
            <a:spAutoFit/>
          </a:bodyPr>
          <a:lstStyle/>
          <a:p>
            <a:r>
              <a:rPr lang="en-US" sz="1600" b="1" dirty="0">
                <a:latin typeface="Lato (Body)"/>
              </a:rPr>
              <a:t>declaring variable A</a:t>
            </a:r>
            <a:endParaRPr lang="en-US" sz="1600" b="1" dirty="0"/>
          </a:p>
        </p:txBody>
      </p:sp>
      <p:sp>
        <p:nvSpPr>
          <p:cNvPr id="13" name="TextBox 12">
            <a:extLst>
              <a:ext uri="{FF2B5EF4-FFF2-40B4-BE49-F238E27FC236}">
                <a16:creationId xmlns:a16="http://schemas.microsoft.com/office/drawing/2014/main" id="{DD3A4AAA-BFE0-EC43-B158-B6A1076374AD}"/>
              </a:ext>
            </a:extLst>
          </p:cNvPr>
          <p:cNvSpPr txBox="1"/>
          <p:nvPr/>
        </p:nvSpPr>
        <p:spPr>
          <a:xfrm>
            <a:off x="5346352" y="5010557"/>
            <a:ext cx="1086395" cy="338554"/>
          </a:xfrm>
          <a:prstGeom prst="rect">
            <a:avLst/>
          </a:prstGeom>
          <a:noFill/>
        </p:spPr>
        <p:txBody>
          <a:bodyPr wrap="square">
            <a:spAutoFit/>
          </a:bodyPr>
          <a:lstStyle/>
          <a:p>
            <a:r>
              <a:rPr lang="en-US" sz="1600" b="1" dirty="0">
                <a:latin typeface="Lato (Body)"/>
              </a:rPr>
              <a:t>output</a:t>
            </a:r>
            <a:endParaRPr lang="en-US" sz="1600" b="1" dirty="0"/>
          </a:p>
        </p:txBody>
      </p:sp>
      <p:pic>
        <p:nvPicPr>
          <p:cNvPr id="18" name="Picture 17">
            <a:extLst>
              <a:ext uri="{FF2B5EF4-FFF2-40B4-BE49-F238E27FC236}">
                <a16:creationId xmlns:a16="http://schemas.microsoft.com/office/drawing/2014/main" id="{1057CA7A-9BB9-E258-86C2-A993CE3C5494}"/>
              </a:ext>
            </a:extLst>
          </p:cNvPr>
          <p:cNvPicPr>
            <a:picLocks noChangeAspect="1"/>
          </p:cNvPicPr>
          <p:nvPr/>
        </p:nvPicPr>
        <p:blipFill>
          <a:blip r:embed="rId3"/>
          <a:stretch>
            <a:fillRect/>
          </a:stretch>
        </p:blipFill>
        <p:spPr>
          <a:xfrm>
            <a:off x="1185387" y="3224718"/>
            <a:ext cx="2813735" cy="2470997"/>
          </a:xfrm>
          <a:prstGeom prst="rect">
            <a:avLst/>
          </a:prstGeom>
          <a:ln>
            <a:noFill/>
          </a:ln>
          <a:effectLst>
            <a:outerShdw blurRad="292100" dist="139700" dir="2700000" algn="tl" rotWithShape="0">
              <a:srgbClr val="333333">
                <a:alpha val="65000"/>
              </a:srgbClr>
            </a:outerShdw>
          </a:effectLst>
        </p:spPr>
      </p:pic>
      <p:cxnSp>
        <p:nvCxnSpPr>
          <p:cNvPr id="20" name="Straight Arrow Connector 19">
            <a:extLst>
              <a:ext uri="{FF2B5EF4-FFF2-40B4-BE49-F238E27FC236}">
                <a16:creationId xmlns:a16="http://schemas.microsoft.com/office/drawing/2014/main" id="{374FED27-9F6C-1D40-765A-72875F1E726F}"/>
              </a:ext>
            </a:extLst>
          </p:cNvPr>
          <p:cNvCxnSpPr/>
          <p:nvPr/>
        </p:nvCxnSpPr>
        <p:spPr>
          <a:xfrm>
            <a:off x="4081849" y="4478114"/>
            <a:ext cx="1260389" cy="0"/>
          </a:xfrm>
          <a:prstGeom prst="straightConnector1">
            <a:avLst/>
          </a:prstGeom>
          <a:ln w="38100">
            <a:solidFill>
              <a:schemeClr val="bg2">
                <a:lumMod val="2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2BA9CB05-2FE2-3ABA-4D21-D311F1E95623}"/>
              </a:ext>
            </a:extLst>
          </p:cNvPr>
          <p:cNvSpPr txBox="1"/>
          <p:nvPr/>
        </p:nvSpPr>
        <p:spPr>
          <a:xfrm>
            <a:off x="5342238" y="4325928"/>
            <a:ext cx="4709710" cy="338554"/>
          </a:xfrm>
          <a:prstGeom prst="rect">
            <a:avLst/>
          </a:prstGeom>
          <a:noFill/>
        </p:spPr>
        <p:txBody>
          <a:bodyPr wrap="square">
            <a:spAutoFit/>
          </a:bodyPr>
          <a:lstStyle/>
          <a:p>
            <a:r>
              <a:rPr lang="en-US" sz="1600" b="1" dirty="0">
                <a:latin typeface="Lato (Body)"/>
              </a:rPr>
              <a:t>declaring variable B</a:t>
            </a:r>
            <a:endParaRPr lang="en-US" sz="1600" b="1" dirty="0"/>
          </a:p>
        </p:txBody>
      </p:sp>
      <p:pic>
        <p:nvPicPr>
          <p:cNvPr id="24" name="Picture 23">
            <a:extLst>
              <a:ext uri="{FF2B5EF4-FFF2-40B4-BE49-F238E27FC236}">
                <a16:creationId xmlns:a16="http://schemas.microsoft.com/office/drawing/2014/main" id="{187C9443-076E-B151-CED8-059D7447ED53}"/>
              </a:ext>
            </a:extLst>
          </p:cNvPr>
          <p:cNvPicPr>
            <a:picLocks noChangeAspect="1"/>
          </p:cNvPicPr>
          <p:nvPr/>
        </p:nvPicPr>
        <p:blipFill>
          <a:blip r:embed="rId4"/>
          <a:stretch>
            <a:fillRect/>
          </a:stretch>
        </p:blipFill>
        <p:spPr>
          <a:xfrm>
            <a:off x="6185082" y="4904607"/>
            <a:ext cx="2140521" cy="656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5775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46E96442-C28C-1FEE-7901-2A0A71646784}"/>
              </a:ext>
            </a:extLst>
          </p:cNvPr>
          <p:cNvSpPr/>
          <p:nvPr/>
        </p:nvSpPr>
        <p:spPr>
          <a:xfrm rot="5400000">
            <a:off x="4050874" y="4746459"/>
            <a:ext cx="601978" cy="440273"/>
          </a:xfrm>
          <a:prstGeom prst="rightArrow">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01F6D47-377E-27CA-BEFE-598344645771}"/>
              </a:ext>
            </a:extLst>
          </p:cNvPr>
          <p:cNvSpPr/>
          <p:nvPr/>
        </p:nvSpPr>
        <p:spPr>
          <a:xfrm>
            <a:off x="1047856" y="1747777"/>
            <a:ext cx="6846077" cy="29999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47BF6328-9D79-4151-963A-3A60F5DD5E69}" type="datetime1">
              <a:rPr lang="en-US" smtClean="0"/>
              <a:t>4/4/2025</a:t>
            </a:fld>
            <a:endParaRPr lang="en-US" dirty="0"/>
          </a:p>
        </p:txBody>
      </p:sp>
      <p:sp>
        <p:nvSpPr>
          <p:cNvPr id="7" name="Slide Number Placeholder 6"/>
          <p:cNvSpPr>
            <a:spLocks noGrp="1"/>
          </p:cNvSpPr>
          <p:nvPr>
            <p:ph type="sldNum" sz="quarter" idx="12"/>
          </p:nvPr>
        </p:nvSpPr>
        <p:spPr/>
        <p:txBody>
          <a:bodyPr/>
          <a:lstStyle/>
          <a:p>
            <a:fld id="{F15DF4B7-D390-4743-BC4A-39E252620E6B}" type="slidenum">
              <a:rPr lang="en-US" smtClean="0"/>
              <a:pPr/>
              <a:t>18</a:t>
            </a:fld>
            <a:endParaRPr lang="en-US" dirty="0"/>
          </a:p>
        </p:txBody>
      </p:sp>
      <p:sp>
        <p:nvSpPr>
          <p:cNvPr id="3" name="Content Placeholder 2">
            <a:extLst>
              <a:ext uri="{FF2B5EF4-FFF2-40B4-BE49-F238E27FC236}">
                <a16:creationId xmlns:a16="http://schemas.microsoft.com/office/drawing/2014/main" id="{0062A5F8-8CE5-4595-6AE0-51752B69DB97}"/>
              </a:ext>
            </a:extLst>
          </p:cNvPr>
          <p:cNvSpPr>
            <a:spLocks noGrp="1"/>
          </p:cNvSpPr>
          <p:nvPr>
            <p:ph idx="1"/>
          </p:nvPr>
        </p:nvSpPr>
        <p:spPr>
          <a:xfrm>
            <a:off x="192422" y="1314125"/>
            <a:ext cx="8951578" cy="679928"/>
          </a:xfrm>
        </p:spPr>
        <p:txBody>
          <a:bodyPr/>
          <a:lstStyle/>
          <a:p>
            <a:r>
              <a:rPr lang="en-US" dirty="0"/>
              <a:t>the values of variables are by default treated as strings;</a:t>
            </a:r>
          </a:p>
          <a:p>
            <a:endParaRPr lang="en-US" dirty="0"/>
          </a:p>
        </p:txBody>
      </p:sp>
      <p:sp>
        <p:nvSpPr>
          <p:cNvPr id="2" name="Text Placeholder 3">
            <a:extLst>
              <a:ext uri="{FF2B5EF4-FFF2-40B4-BE49-F238E27FC236}">
                <a16:creationId xmlns:a16="http://schemas.microsoft.com/office/drawing/2014/main" id="{D8A006E0-4936-FD6C-EA6A-BD561CFA47BC}"/>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Double parentheses</a:t>
            </a:r>
          </a:p>
        </p:txBody>
      </p:sp>
      <p:pic>
        <p:nvPicPr>
          <p:cNvPr id="12" name="Picture 11">
            <a:extLst>
              <a:ext uri="{FF2B5EF4-FFF2-40B4-BE49-F238E27FC236}">
                <a16:creationId xmlns:a16="http://schemas.microsoft.com/office/drawing/2014/main" id="{44D8C295-022C-AE39-E4C2-B182B8D881C7}"/>
              </a:ext>
            </a:extLst>
          </p:cNvPr>
          <p:cNvPicPr>
            <a:picLocks noChangeAspect="1"/>
          </p:cNvPicPr>
          <p:nvPr/>
        </p:nvPicPr>
        <p:blipFill>
          <a:blip r:embed="rId3"/>
          <a:stretch>
            <a:fillRect/>
          </a:stretch>
        </p:blipFill>
        <p:spPr>
          <a:xfrm>
            <a:off x="1128661" y="1851949"/>
            <a:ext cx="6665282" cy="281429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1DE86CDB-C323-CF00-0915-8BFF07E4152B}"/>
              </a:ext>
            </a:extLst>
          </p:cNvPr>
          <p:cNvPicPr>
            <a:picLocks noChangeAspect="1"/>
          </p:cNvPicPr>
          <p:nvPr/>
        </p:nvPicPr>
        <p:blipFill>
          <a:blip r:embed="rId4"/>
          <a:stretch>
            <a:fillRect/>
          </a:stretch>
        </p:blipFill>
        <p:spPr>
          <a:xfrm>
            <a:off x="1295168" y="5267585"/>
            <a:ext cx="6746086" cy="4644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611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934D21-9087-0C54-CFA8-2CB64CC65EAB}"/>
              </a:ext>
            </a:extLst>
          </p:cNvPr>
          <p:cNvSpPr>
            <a:spLocks noGrp="1"/>
          </p:cNvSpPr>
          <p:nvPr>
            <p:ph type="sldNum" sz="quarter" idx="12"/>
          </p:nvPr>
        </p:nvSpPr>
        <p:spPr/>
        <p:txBody>
          <a:bodyPr/>
          <a:lstStyle/>
          <a:p>
            <a:fld id="{F15DF4B7-D390-4743-BC4A-39E252620E6B}" type="slidenum">
              <a:rPr lang="en-US" smtClean="0"/>
              <a:pPr/>
              <a:t>19</a:t>
            </a:fld>
            <a:endParaRPr lang="en-US" dirty="0"/>
          </a:p>
        </p:txBody>
      </p:sp>
      <p:sp>
        <p:nvSpPr>
          <p:cNvPr id="6" name="Text Placeholder 3">
            <a:extLst>
              <a:ext uri="{FF2B5EF4-FFF2-40B4-BE49-F238E27FC236}">
                <a16:creationId xmlns:a16="http://schemas.microsoft.com/office/drawing/2014/main" id="{413C7FE0-BAD6-C466-4655-018C8C4E360C}"/>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Decimal numbers</a:t>
            </a:r>
          </a:p>
        </p:txBody>
      </p:sp>
      <p:pic>
        <p:nvPicPr>
          <p:cNvPr id="8" name="Picture 7">
            <a:extLst>
              <a:ext uri="{FF2B5EF4-FFF2-40B4-BE49-F238E27FC236}">
                <a16:creationId xmlns:a16="http://schemas.microsoft.com/office/drawing/2014/main" id="{ADAE73EF-876F-FB7B-5A5C-7016F8FA1C6F}"/>
              </a:ext>
            </a:extLst>
          </p:cNvPr>
          <p:cNvPicPr>
            <a:picLocks noChangeAspect="1"/>
          </p:cNvPicPr>
          <p:nvPr/>
        </p:nvPicPr>
        <p:blipFill>
          <a:blip r:embed="rId3"/>
          <a:stretch>
            <a:fillRect/>
          </a:stretch>
        </p:blipFill>
        <p:spPr>
          <a:xfrm>
            <a:off x="609987" y="1148064"/>
            <a:ext cx="8430802" cy="127652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697E3D0-5D1D-4843-386B-65FBED46E5B7}"/>
              </a:ext>
            </a:extLst>
          </p:cNvPr>
          <p:cNvPicPr>
            <a:picLocks noChangeAspect="1"/>
          </p:cNvPicPr>
          <p:nvPr/>
        </p:nvPicPr>
        <p:blipFill>
          <a:blip r:embed="rId4"/>
          <a:stretch>
            <a:fillRect/>
          </a:stretch>
        </p:blipFill>
        <p:spPr>
          <a:xfrm>
            <a:off x="1861759" y="2548463"/>
            <a:ext cx="6125834" cy="263766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07F6C30-E7CC-DEB7-DF9D-2CD317FF038F}"/>
              </a:ext>
            </a:extLst>
          </p:cNvPr>
          <p:cNvPicPr>
            <a:picLocks noChangeAspect="1"/>
          </p:cNvPicPr>
          <p:nvPr/>
        </p:nvPicPr>
        <p:blipFill>
          <a:blip r:embed="rId5"/>
          <a:stretch>
            <a:fillRect/>
          </a:stretch>
        </p:blipFill>
        <p:spPr>
          <a:xfrm>
            <a:off x="2697459" y="5461273"/>
            <a:ext cx="4255858" cy="990033"/>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957D489-7352-0604-8B0C-1EA05CCE205E}"/>
              </a:ext>
            </a:extLst>
          </p:cNvPr>
          <p:cNvSpPr txBox="1"/>
          <p:nvPr/>
        </p:nvSpPr>
        <p:spPr>
          <a:xfrm>
            <a:off x="0" y="1963688"/>
            <a:ext cx="530915" cy="584775"/>
          </a:xfrm>
          <a:prstGeom prst="rect">
            <a:avLst/>
          </a:prstGeom>
          <a:noFill/>
        </p:spPr>
        <p:txBody>
          <a:bodyPr wrap="none" rtlCol="0">
            <a:spAutoFit/>
          </a:bodyPr>
          <a:lstStyle/>
          <a:p>
            <a:r>
              <a:rPr lang="en-US" sz="3200" b="1" dirty="0"/>
              <a:t>1.</a:t>
            </a:r>
          </a:p>
        </p:txBody>
      </p:sp>
      <p:sp>
        <p:nvSpPr>
          <p:cNvPr id="17" name="TextBox 16">
            <a:extLst>
              <a:ext uri="{FF2B5EF4-FFF2-40B4-BE49-F238E27FC236}">
                <a16:creationId xmlns:a16="http://schemas.microsoft.com/office/drawing/2014/main" id="{EA25604F-EB4A-C212-841F-BE94B4E2AAC9}"/>
              </a:ext>
            </a:extLst>
          </p:cNvPr>
          <p:cNvSpPr txBox="1"/>
          <p:nvPr/>
        </p:nvSpPr>
        <p:spPr>
          <a:xfrm>
            <a:off x="1298874" y="4771405"/>
            <a:ext cx="4649118" cy="523220"/>
          </a:xfrm>
          <a:prstGeom prst="rect">
            <a:avLst/>
          </a:prstGeom>
          <a:noFill/>
        </p:spPr>
        <p:txBody>
          <a:bodyPr wrap="square">
            <a:spAutoFit/>
          </a:bodyPr>
          <a:lstStyle/>
          <a:p>
            <a:r>
              <a:rPr lang="en-US" sz="2800" b="1" dirty="0"/>
              <a:t>2.</a:t>
            </a:r>
          </a:p>
        </p:txBody>
      </p:sp>
      <p:sp>
        <p:nvSpPr>
          <p:cNvPr id="19" name="TextBox 18">
            <a:extLst>
              <a:ext uri="{FF2B5EF4-FFF2-40B4-BE49-F238E27FC236}">
                <a16:creationId xmlns:a16="http://schemas.microsoft.com/office/drawing/2014/main" id="{876882BA-77F1-CD1E-4A05-D801EF5CEAFB}"/>
              </a:ext>
            </a:extLst>
          </p:cNvPr>
          <p:cNvSpPr txBox="1"/>
          <p:nvPr/>
        </p:nvSpPr>
        <p:spPr>
          <a:xfrm>
            <a:off x="2223298" y="6109344"/>
            <a:ext cx="4649118" cy="400110"/>
          </a:xfrm>
          <a:prstGeom prst="rect">
            <a:avLst/>
          </a:prstGeom>
          <a:noFill/>
        </p:spPr>
        <p:txBody>
          <a:bodyPr wrap="square">
            <a:spAutoFit/>
          </a:bodyPr>
          <a:lstStyle/>
          <a:p>
            <a:r>
              <a:rPr lang="en-US" sz="2000" b="1" dirty="0"/>
              <a:t>3.</a:t>
            </a:r>
          </a:p>
        </p:txBody>
      </p:sp>
    </p:spTree>
    <p:extLst>
      <p:ext uri="{BB962C8B-B14F-4D97-AF65-F5344CB8AC3E}">
        <p14:creationId xmlns:p14="http://schemas.microsoft.com/office/powerpoint/2010/main" val="1611321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49749C34-4A4D-F697-871F-62DD5E326D33}"/>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Practice 15 min</a:t>
            </a:r>
          </a:p>
        </p:txBody>
      </p:sp>
      <p:sp>
        <p:nvSpPr>
          <p:cNvPr id="2" name="Textfeld 22">
            <a:extLst>
              <a:ext uri="{FF2B5EF4-FFF2-40B4-BE49-F238E27FC236}">
                <a16:creationId xmlns:a16="http://schemas.microsoft.com/office/drawing/2014/main" id="{53445F11-8CC4-5723-8C80-5FF86B5A84AF}"/>
              </a:ext>
            </a:extLst>
          </p:cNvPr>
          <p:cNvSpPr txBox="1">
            <a:spLocks noChangeAspect="1"/>
          </p:cNvSpPr>
          <p:nvPr/>
        </p:nvSpPr>
        <p:spPr>
          <a:xfrm>
            <a:off x="3593953" y="165212"/>
            <a:ext cx="5463186" cy="493487"/>
          </a:xfrm>
          <a:prstGeom prst="rect">
            <a:avLst/>
          </a:prstGeom>
          <a:solidFill>
            <a:schemeClr val="bg1"/>
          </a:solidFill>
          <a:ln w="28575">
            <a:solidFill>
              <a:schemeClr val="bg1">
                <a:lumMod val="65000"/>
              </a:schemeClr>
            </a:solidFill>
          </a:ln>
          <a:effectLst>
            <a:outerShdw blurRad="50800" dist="38100" dir="5400000" algn="t" rotWithShape="0">
              <a:prstClr val="black">
                <a:alpha val="40000"/>
              </a:prstClr>
            </a:outerShdw>
          </a:effectLst>
        </p:spPr>
        <p:txBody>
          <a:bodyPr vert="horz" wrap="square" lIns="0" tIns="0" rIns="0" bIns="0" rtlCol="0" anchor="ctr">
            <a:noAutofit/>
          </a:bodyPr>
          <a:lstStyle/>
          <a:p>
            <a:pPr algn="ctr">
              <a:lnSpc>
                <a:spcPct val="120000"/>
              </a:lnSpc>
              <a:spcBef>
                <a:spcPts val="600"/>
              </a:spcBef>
            </a:pPr>
            <a:r>
              <a:rPr lang="en-US" sz="1600" b="1" dirty="0">
                <a:cs typeface="Courier New" panose="02070309020205020404" pitchFamily="49" charset="0"/>
              </a:rPr>
              <a:t>Create users/groups set user rights for directories/files</a:t>
            </a:r>
            <a:endParaRPr lang="en-US" sz="1600" b="1" dirty="0">
              <a:latin typeface="Arial Black" panose="020B0A04020102020204" pitchFamily="34" charset="0"/>
              <a:cs typeface="Segoe UI" panose="020B0502040204020203" pitchFamily="34" charset="0"/>
            </a:endParaRPr>
          </a:p>
        </p:txBody>
      </p:sp>
      <p:sp>
        <p:nvSpPr>
          <p:cNvPr id="4" name="TextBox 3">
            <a:extLst>
              <a:ext uri="{FF2B5EF4-FFF2-40B4-BE49-F238E27FC236}">
                <a16:creationId xmlns:a16="http://schemas.microsoft.com/office/drawing/2014/main" id="{CB9F6072-1263-8D79-9A90-15009B741BFC}"/>
              </a:ext>
            </a:extLst>
          </p:cNvPr>
          <p:cNvSpPr txBox="1"/>
          <p:nvPr/>
        </p:nvSpPr>
        <p:spPr>
          <a:xfrm>
            <a:off x="0" y="792416"/>
            <a:ext cx="9236597" cy="6771084"/>
          </a:xfrm>
          <a:prstGeom prst="rect">
            <a:avLst/>
          </a:prstGeom>
          <a:noFill/>
        </p:spPr>
        <p:txBody>
          <a:bodyPr wrap="square" rtlCol="0">
            <a:spAutoFit/>
          </a:bodyPr>
          <a:lstStyle/>
          <a:p>
            <a:pPr marL="342900" indent="-342900">
              <a:buAutoNum type="arabicPeriod"/>
            </a:pPr>
            <a:r>
              <a:rPr lang="en-US" sz="1400" dirty="0"/>
              <a:t> Create three users: user1, user2 and user3. (Use any passwd but for safety,</a:t>
            </a:r>
          </a:p>
          <a:p>
            <a:r>
              <a:rPr lang="en-US" sz="1400" dirty="0"/>
              <a:t>set password = password; </a:t>
            </a:r>
          </a:p>
          <a:p>
            <a:pPr marL="342900" indent="-342900">
              <a:buAutoNum type="arabicPeriod" startAt="2"/>
            </a:pPr>
            <a:r>
              <a:rPr lang="en-US" sz="1400" dirty="0"/>
              <a:t> Check if users were added correctly with </a:t>
            </a:r>
            <a:r>
              <a:rPr lang="en-US" sz="1400" b="1" dirty="0">
                <a:solidFill>
                  <a:srgbClr val="00B050"/>
                </a:solidFill>
              </a:rPr>
              <a:t>cat</a:t>
            </a:r>
            <a:r>
              <a:rPr lang="en-US" sz="1400" b="1" dirty="0"/>
              <a:t> /etc/passwd</a:t>
            </a:r>
            <a:r>
              <a:rPr lang="en-US" sz="1400" dirty="0"/>
              <a:t>;</a:t>
            </a:r>
          </a:p>
          <a:p>
            <a:pPr marL="342900" indent="-342900">
              <a:buAutoNum type="arabicPeriod" startAt="2"/>
            </a:pPr>
            <a:r>
              <a:rPr lang="en-US" sz="1400" dirty="0"/>
              <a:t> Create two groups: group1 and group2. Verify they were created using: </a:t>
            </a:r>
            <a:r>
              <a:rPr lang="en-US" sz="1400" b="1" dirty="0">
                <a:solidFill>
                  <a:srgbClr val="00B050"/>
                </a:solidFill>
              </a:rPr>
              <a:t>cat</a:t>
            </a:r>
            <a:r>
              <a:rPr lang="en-US" sz="1400" b="1" dirty="0"/>
              <a:t> /etc/group</a:t>
            </a:r>
            <a:r>
              <a:rPr lang="en-US" sz="1400" dirty="0"/>
              <a:t>, also check with </a:t>
            </a:r>
          </a:p>
          <a:p>
            <a:r>
              <a:rPr lang="en-US" sz="1400" b="1" dirty="0">
                <a:solidFill>
                  <a:srgbClr val="00B050"/>
                </a:solidFill>
              </a:rPr>
              <a:t>getent</a:t>
            </a:r>
            <a:r>
              <a:rPr lang="en-US" sz="1400" b="1" dirty="0"/>
              <a:t> group group_</a:t>
            </a:r>
            <a:r>
              <a:rPr lang="en-US" sz="1400" b="1" dirty="0">
                <a:solidFill>
                  <a:srgbClr val="1B2F43"/>
                </a:solidFill>
              </a:rPr>
              <a:t>name</a:t>
            </a:r>
          </a:p>
          <a:p>
            <a:r>
              <a:rPr lang="en-US" sz="1400" dirty="0"/>
              <a:t>4.     Add users to groups: add user1 and user2 to group1, and user3 to group2;</a:t>
            </a:r>
          </a:p>
          <a:p>
            <a:r>
              <a:rPr lang="en-US" sz="1400" dirty="0"/>
              <a:t>5.     Verify group membership with: </a:t>
            </a:r>
            <a:r>
              <a:rPr lang="en-US" sz="1400" b="1" dirty="0">
                <a:solidFill>
                  <a:srgbClr val="00B050"/>
                </a:solidFill>
              </a:rPr>
              <a:t>groups</a:t>
            </a:r>
            <a:r>
              <a:rPr lang="en-US" sz="1400" b="1" dirty="0"/>
              <a:t> username</a:t>
            </a:r>
            <a:r>
              <a:rPr lang="en-US" sz="1400" dirty="0"/>
              <a:t> and </a:t>
            </a:r>
            <a:r>
              <a:rPr lang="en-US" sz="1400" b="1" dirty="0">
                <a:solidFill>
                  <a:srgbClr val="00B050"/>
                </a:solidFill>
              </a:rPr>
              <a:t>id</a:t>
            </a:r>
            <a:r>
              <a:rPr lang="en-US" sz="1400" b="1" dirty="0"/>
              <a:t> username</a:t>
            </a:r>
          </a:p>
          <a:p>
            <a:r>
              <a:rPr lang="en-US" sz="1400" dirty="0"/>
              <a:t>6.     Open three separate terminal windows for each user. (keep your current terminal open for admin tasks). Try to create a new user from user1 terminal. What happens? And why?</a:t>
            </a:r>
          </a:p>
          <a:p>
            <a:r>
              <a:rPr lang="en-US" sz="1400" dirty="0"/>
              <a:t>7.     Grant user1 admin rights with </a:t>
            </a:r>
            <a:r>
              <a:rPr lang="en-US" sz="1400" b="1" dirty="0">
                <a:solidFill>
                  <a:srgbClr val="00B050"/>
                </a:solidFill>
              </a:rPr>
              <a:t>sudo</a:t>
            </a:r>
            <a:r>
              <a:rPr lang="en-US" sz="1400" b="1" dirty="0"/>
              <a:t> </a:t>
            </a:r>
            <a:r>
              <a:rPr lang="en-US" sz="1400" b="1" dirty="0">
                <a:solidFill>
                  <a:srgbClr val="00B050"/>
                </a:solidFill>
              </a:rPr>
              <a:t>usermod</a:t>
            </a:r>
            <a:r>
              <a:rPr lang="en-US" sz="1400" b="1" dirty="0"/>
              <a:t> –aG sudo user1. </a:t>
            </a:r>
            <a:r>
              <a:rPr lang="en-US" sz="1400" dirty="0"/>
              <a:t>Logout </a:t>
            </a:r>
            <a:r>
              <a:rPr lang="en-US" sz="1400" b="1" dirty="0">
                <a:solidFill>
                  <a:srgbClr val="FF0000"/>
                </a:solidFill>
              </a:rPr>
              <a:t>(CTRL+D) </a:t>
            </a:r>
            <a:r>
              <a:rPr lang="en-US" sz="1400" dirty="0">
                <a:solidFill>
                  <a:srgbClr val="1B2F43"/>
                </a:solidFill>
              </a:rPr>
              <a:t>for exit then create a new user from user1.</a:t>
            </a:r>
            <a:r>
              <a:rPr lang="en-US" sz="1400" dirty="0"/>
              <a:t> Ensure you test sudo rights (</a:t>
            </a:r>
            <a:r>
              <a:rPr lang="en-US" sz="1400" b="1" dirty="0">
                <a:solidFill>
                  <a:srgbClr val="00B050"/>
                </a:solidFill>
              </a:rPr>
              <a:t>su</a:t>
            </a:r>
            <a:r>
              <a:rPr lang="en-US" sz="1400" b="1" dirty="0"/>
              <a:t> user1 </a:t>
            </a:r>
            <a:r>
              <a:rPr lang="en-US" sz="1400" dirty="0"/>
              <a:t>and </a:t>
            </a:r>
            <a:r>
              <a:rPr lang="en-US" sz="1400" b="1" dirty="0">
                <a:solidFill>
                  <a:srgbClr val="00B050"/>
                </a:solidFill>
              </a:rPr>
              <a:t>sudo</a:t>
            </a:r>
            <a:r>
              <a:rPr lang="en-US" sz="1400" b="1" dirty="0"/>
              <a:t> </a:t>
            </a:r>
            <a:r>
              <a:rPr lang="en-US" sz="1400" b="1" dirty="0">
                <a:solidFill>
                  <a:srgbClr val="00B050"/>
                </a:solidFill>
              </a:rPr>
              <a:t>whoami</a:t>
            </a:r>
            <a:r>
              <a:rPr lang="en-US" sz="1400" dirty="0"/>
              <a:t>). If you see root, sudo is working;</a:t>
            </a:r>
          </a:p>
          <a:p>
            <a:r>
              <a:rPr lang="en-US" sz="1400" dirty="0"/>
              <a:t>8.     Go to user1’s home folder and create a </a:t>
            </a:r>
            <a:r>
              <a:rPr lang="en-US" sz="1400" dirty="0">
                <a:solidFill>
                  <a:srgbClr val="1B2F43"/>
                </a:solidFill>
              </a:rPr>
              <a:t>directory</a:t>
            </a:r>
            <a:r>
              <a:rPr lang="en-US" sz="1400" dirty="0"/>
              <a:t> called lab_4. Try to enter /home/user1/lab_4 from user2’s terminal. Try both with </a:t>
            </a:r>
            <a:r>
              <a:rPr lang="en-US" sz="1400" b="1" dirty="0">
                <a:solidFill>
                  <a:srgbClr val="00B050"/>
                </a:solidFill>
              </a:rPr>
              <a:t>cd /</a:t>
            </a:r>
            <a:r>
              <a:rPr lang="en-US" sz="1400" b="1" dirty="0"/>
              <a:t>home/user1/lab_4 </a:t>
            </a:r>
            <a:r>
              <a:rPr lang="en-US" sz="1400" dirty="0"/>
              <a:t>and</a:t>
            </a:r>
            <a:r>
              <a:rPr lang="en-US" sz="1400" b="1" dirty="0"/>
              <a:t> </a:t>
            </a:r>
            <a:r>
              <a:rPr lang="en-US" sz="1400" b="1" dirty="0">
                <a:solidFill>
                  <a:srgbClr val="00B050"/>
                </a:solidFill>
              </a:rPr>
              <a:t>ls /</a:t>
            </a:r>
            <a:r>
              <a:rPr lang="en-US" sz="1400" b="1" dirty="0"/>
              <a:t>home/user1/lab_4. </a:t>
            </a:r>
            <a:r>
              <a:rPr lang="en-US" sz="1400" dirty="0"/>
              <a:t>Can user2 access it? Why not? What is the difference between cd and ls?</a:t>
            </a:r>
          </a:p>
          <a:p>
            <a:r>
              <a:rPr lang="en-US" sz="1400" dirty="0"/>
              <a:t>9.     Go to user1 terminal and do the </a:t>
            </a:r>
            <a:r>
              <a:rPr lang="en-US" sz="1400" b="1" dirty="0"/>
              <a:t>ls –ld </a:t>
            </a:r>
            <a:r>
              <a:rPr lang="en-US" sz="1400" dirty="0"/>
              <a:t>and</a:t>
            </a:r>
            <a:r>
              <a:rPr lang="en-US" sz="1400" b="1" dirty="0"/>
              <a:t> ls –l </a:t>
            </a:r>
            <a:r>
              <a:rPr lang="en-US" sz="1400" dirty="0"/>
              <a:t>and see the difference;</a:t>
            </a:r>
          </a:p>
          <a:p>
            <a:r>
              <a:rPr lang="en-US" sz="1400" dirty="0"/>
              <a:t>10.   Change user1’s home directory group ownership to group1: </a:t>
            </a:r>
            <a:r>
              <a:rPr lang="en-US" sz="1400" b="1" dirty="0">
                <a:solidFill>
                  <a:srgbClr val="00B050"/>
                </a:solidFill>
              </a:rPr>
              <a:t>sudo chgrp </a:t>
            </a:r>
            <a:r>
              <a:rPr lang="en-US" sz="1400" b="1" dirty="0"/>
              <a:t>group1 /home/user1</a:t>
            </a:r>
          </a:p>
          <a:p>
            <a:r>
              <a:rPr lang="en-US" sz="1400" dirty="0"/>
              <a:t>11.   Redo step 8. (cmds </a:t>
            </a:r>
            <a:r>
              <a:rPr lang="en-US" sz="1400" b="1" dirty="0"/>
              <a:t>cd</a:t>
            </a:r>
            <a:r>
              <a:rPr lang="en-US" sz="1400" dirty="0"/>
              <a:t> and </a:t>
            </a:r>
            <a:r>
              <a:rPr lang="en-US" sz="1400" b="1" dirty="0"/>
              <a:t>ls</a:t>
            </a:r>
            <a:r>
              <a:rPr lang="en-US" sz="1400" dirty="0"/>
              <a:t>) Can user2 now enter the folder? If not apply the change recursively: </a:t>
            </a:r>
          </a:p>
          <a:p>
            <a:r>
              <a:rPr lang="en-US" sz="1400" b="1" dirty="0">
                <a:solidFill>
                  <a:srgbClr val="00B050"/>
                </a:solidFill>
              </a:rPr>
              <a:t>sudo chgrp </a:t>
            </a:r>
            <a:r>
              <a:rPr lang="en-US" sz="1400" b="1" dirty="0"/>
              <a:t>–R group1 /home/user1. </a:t>
            </a:r>
            <a:r>
              <a:rPr lang="en-US" sz="1400" dirty="0"/>
              <a:t>If access is denied, review group permissions.</a:t>
            </a:r>
            <a:endParaRPr lang="en-US" sz="1400" b="1" dirty="0"/>
          </a:p>
          <a:p>
            <a:r>
              <a:rPr lang="en-US" sz="1400" dirty="0"/>
              <a:t>12.   Try to create a file inside user1’s home from user2’s terminal with </a:t>
            </a:r>
            <a:r>
              <a:rPr lang="en-US" sz="1400" b="1" dirty="0">
                <a:solidFill>
                  <a:srgbClr val="00B050"/>
                </a:solidFill>
              </a:rPr>
              <a:t>touch</a:t>
            </a:r>
            <a:r>
              <a:rPr lang="en-US" sz="1400" b="1" dirty="0"/>
              <a:t> /home/user1/newfile.txt</a:t>
            </a:r>
            <a:r>
              <a:rPr lang="en-US" sz="1400" dirty="0"/>
              <a:t>. What happens? Why? </a:t>
            </a:r>
          </a:p>
          <a:p>
            <a:r>
              <a:rPr lang="en-US" sz="1400" dirty="0"/>
              <a:t>13.   Grant group1 write permissions inside /home/user1 with sudo </a:t>
            </a:r>
            <a:r>
              <a:rPr lang="en-US" sz="1400" b="1" dirty="0">
                <a:solidFill>
                  <a:srgbClr val="00B050"/>
                </a:solidFill>
              </a:rPr>
              <a:t>chmod</a:t>
            </a:r>
            <a:r>
              <a:rPr lang="en-US" sz="1400" b="1" dirty="0"/>
              <a:t> g+w /home/user1 </a:t>
            </a:r>
            <a:r>
              <a:rPr lang="en-US" sz="1400" dirty="0"/>
              <a:t>and check permissions of /home/user1 before and after the change. Try accessing </a:t>
            </a:r>
            <a:r>
              <a:rPr lang="en-US" sz="1400" b="1" dirty="0"/>
              <a:t>/home/user1</a:t>
            </a:r>
            <a:r>
              <a:rPr lang="en-US" sz="1400" dirty="0"/>
              <a:t> as user3 with both </a:t>
            </a:r>
            <a:r>
              <a:rPr lang="en-US" sz="1400" b="1" dirty="0">
                <a:solidFill>
                  <a:srgbClr val="00B050"/>
                </a:solidFill>
              </a:rPr>
              <a:t>cd</a:t>
            </a:r>
            <a:r>
              <a:rPr lang="en-US" sz="1400" b="1" dirty="0"/>
              <a:t> /home/user1 </a:t>
            </a:r>
            <a:r>
              <a:rPr lang="en-US" sz="1400" dirty="0"/>
              <a:t>and </a:t>
            </a:r>
            <a:r>
              <a:rPr lang="en-US" sz="1400" b="1" dirty="0">
                <a:solidFill>
                  <a:srgbClr val="00B050"/>
                </a:solidFill>
              </a:rPr>
              <a:t>ls</a:t>
            </a:r>
            <a:r>
              <a:rPr lang="en-US" sz="1400" b="1" dirty="0"/>
              <a:t> /home/user1</a:t>
            </a:r>
            <a:r>
              <a:rPr lang="en-US" sz="1400" dirty="0"/>
              <a:t>. Does it work?</a:t>
            </a:r>
          </a:p>
          <a:p>
            <a:r>
              <a:rPr lang="en-US" sz="1400" dirty="0"/>
              <a:t>14.   Give others (o) access to user1’s home folder with </a:t>
            </a:r>
            <a:r>
              <a:rPr lang="en-US" sz="1400" b="1" dirty="0">
                <a:solidFill>
                  <a:srgbClr val="00B050"/>
                </a:solidFill>
              </a:rPr>
              <a:t>sudo chmod </a:t>
            </a:r>
            <a:r>
              <a:rPr lang="en-US" sz="1400" b="1" dirty="0"/>
              <a:t>o+rx /home/user1 </a:t>
            </a:r>
            <a:r>
              <a:rPr lang="en-US" sz="1400" dirty="0"/>
              <a:t>and try accessing /home/user1 with cd. What changed?</a:t>
            </a:r>
            <a:endParaRPr lang="en-US" sz="1400" dirty="0">
              <a:solidFill>
                <a:srgbClr val="1B2F43"/>
              </a:solidFill>
            </a:endParaRPr>
          </a:p>
          <a:p>
            <a:r>
              <a:rPr lang="en-US" sz="1400" dirty="0">
                <a:solidFill>
                  <a:srgbClr val="1B2F43"/>
                </a:solidFill>
              </a:rPr>
              <a:t>15.   Remove user2 from group1 with </a:t>
            </a:r>
            <a:r>
              <a:rPr lang="en-US" sz="1400" b="1" dirty="0">
                <a:solidFill>
                  <a:srgbClr val="00B050"/>
                </a:solidFill>
              </a:rPr>
              <a:t>sudo gpasswd </a:t>
            </a:r>
            <a:r>
              <a:rPr lang="en-US" sz="1400" b="1" dirty="0">
                <a:solidFill>
                  <a:srgbClr val="1B2F43"/>
                </a:solidFill>
              </a:rPr>
              <a:t>–d user2 group1</a:t>
            </a:r>
            <a:r>
              <a:rPr lang="en-US" sz="1400" dirty="0">
                <a:solidFill>
                  <a:srgbClr val="1B2F43"/>
                </a:solidFill>
              </a:rPr>
              <a:t>. Try accessing /home/user1 from user2’s terminal. What happens now? Delete also user3 along with their home directory: </a:t>
            </a:r>
            <a:r>
              <a:rPr lang="en-US" sz="1400" b="1" dirty="0">
                <a:solidFill>
                  <a:srgbClr val="00B050"/>
                </a:solidFill>
              </a:rPr>
              <a:t>sudo </a:t>
            </a:r>
            <a:r>
              <a:rPr lang="en-US" sz="1400" b="1" dirty="0">
                <a:solidFill>
                  <a:srgbClr val="1B2F43"/>
                </a:solidFill>
              </a:rPr>
              <a:t>deluser –-remove-home user3 </a:t>
            </a:r>
            <a:r>
              <a:rPr lang="en-US" sz="1400" dirty="0">
                <a:solidFill>
                  <a:srgbClr val="1B2F43"/>
                </a:solidFill>
              </a:rPr>
              <a:t>and check deletion after with </a:t>
            </a:r>
            <a:r>
              <a:rPr lang="en-US" sz="1400" b="1" dirty="0">
                <a:solidFill>
                  <a:srgbClr val="00B050"/>
                </a:solidFill>
              </a:rPr>
              <a:t>getent passwd </a:t>
            </a:r>
            <a:r>
              <a:rPr lang="en-US" sz="1400" b="1" dirty="0">
                <a:solidFill>
                  <a:srgbClr val="1B2F43"/>
                </a:solidFill>
              </a:rPr>
              <a:t>user3</a:t>
            </a:r>
            <a:endParaRPr lang="en-US" sz="1400" dirty="0">
              <a:solidFill>
                <a:srgbClr val="1B2F43"/>
              </a:solidFill>
            </a:endParaRPr>
          </a:p>
          <a:p>
            <a:pPr marL="342900" indent="-342900">
              <a:buAutoNum type="arabicPeriod" startAt="2"/>
            </a:pPr>
            <a:endParaRPr lang="en-US" sz="1400" dirty="0"/>
          </a:p>
          <a:p>
            <a:pPr marL="342900" indent="-342900">
              <a:buAutoNum type="arabicPeriod" startAt="2"/>
            </a:pPr>
            <a:endParaRPr lang="en-US" sz="1400" dirty="0"/>
          </a:p>
          <a:p>
            <a:endParaRPr lang="en-US" sz="1400" dirty="0"/>
          </a:p>
        </p:txBody>
      </p:sp>
    </p:spTree>
    <p:extLst>
      <p:ext uri="{BB962C8B-B14F-4D97-AF65-F5344CB8AC3E}">
        <p14:creationId xmlns:p14="http://schemas.microsoft.com/office/powerpoint/2010/main" val="895698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7BF6328-9D79-4151-963A-3A60F5DD5E69}" type="datetime1">
              <a:rPr lang="en-US" smtClean="0"/>
              <a:t>4/4/2025</a:t>
            </a:fld>
            <a:endParaRPr lang="en-US" dirty="0"/>
          </a:p>
        </p:txBody>
      </p:sp>
      <p:sp>
        <p:nvSpPr>
          <p:cNvPr id="7" name="Slide Number Placeholder 6"/>
          <p:cNvSpPr>
            <a:spLocks noGrp="1"/>
          </p:cNvSpPr>
          <p:nvPr>
            <p:ph type="sldNum" sz="quarter" idx="12"/>
          </p:nvPr>
        </p:nvSpPr>
        <p:spPr/>
        <p:txBody>
          <a:bodyPr/>
          <a:lstStyle/>
          <a:p>
            <a:fld id="{F15DF4B7-D390-4743-BC4A-39E252620E6B}" type="slidenum">
              <a:rPr lang="en-US" smtClean="0"/>
              <a:pPr/>
              <a:t>20</a:t>
            </a:fld>
            <a:endParaRPr lang="en-US" dirty="0"/>
          </a:p>
        </p:txBody>
      </p:sp>
      <p:sp>
        <p:nvSpPr>
          <p:cNvPr id="2" name="Text Placeholder 3">
            <a:extLst>
              <a:ext uri="{FF2B5EF4-FFF2-40B4-BE49-F238E27FC236}">
                <a16:creationId xmlns:a16="http://schemas.microsoft.com/office/drawing/2014/main" id="{E7A261FB-CF38-2E17-4D7A-671125B0BA71}"/>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expr</a:t>
            </a:r>
            <a:endParaRPr lang="en-US" sz="2800" dirty="0">
              <a:solidFill>
                <a:schemeClr val="bg1"/>
              </a:solidFill>
              <a:latin typeface="Consolas" panose="020B0609020204030204" pitchFamily="49" charset="0"/>
            </a:endParaRPr>
          </a:p>
        </p:txBody>
      </p:sp>
      <p:sp>
        <p:nvSpPr>
          <p:cNvPr id="9" name="Rectangle 8">
            <a:extLst>
              <a:ext uri="{FF2B5EF4-FFF2-40B4-BE49-F238E27FC236}">
                <a16:creationId xmlns:a16="http://schemas.microsoft.com/office/drawing/2014/main" id="{334B3247-1F0D-4991-4F36-9032C2CE5826}"/>
              </a:ext>
            </a:extLst>
          </p:cNvPr>
          <p:cNvSpPr/>
          <p:nvPr/>
        </p:nvSpPr>
        <p:spPr>
          <a:xfrm>
            <a:off x="2812648" y="1068076"/>
            <a:ext cx="2744167" cy="45654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9306236-3D53-433A-2257-905C9D5C2774}"/>
              </a:ext>
            </a:extLst>
          </p:cNvPr>
          <p:cNvSpPr txBox="1"/>
          <p:nvPr/>
        </p:nvSpPr>
        <p:spPr>
          <a:xfrm>
            <a:off x="1067966" y="1077082"/>
            <a:ext cx="6233530" cy="400110"/>
          </a:xfrm>
          <a:prstGeom prst="rect">
            <a:avLst/>
          </a:prstGeom>
          <a:noFill/>
        </p:spPr>
        <p:txBody>
          <a:bodyPr wrap="square">
            <a:spAutoFit/>
          </a:bodyPr>
          <a:lstStyle/>
          <a:p>
            <a:pPr algn="ctr"/>
            <a:r>
              <a:rPr lang="en-US" sz="2000" b="1" dirty="0">
                <a:solidFill>
                  <a:srgbClr val="000000"/>
                </a:solidFill>
              </a:rPr>
              <a:t>expr </a:t>
            </a:r>
            <a:r>
              <a:rPr lang="en-US" sz="2000" dirty="0">
                <a:solidFill>
                  <a:srgbClr val="000000"/>
                </a:solidFill>
              </a:rPr>
              <a:t>expression</a:t>
            </a:r>
          </a:p>
        </p:txBody>
      </p:sp>
      <p:pic>
        <p:nvPicPr>
          <p:cNvPr id="12" name="Picture 11">
            <a:extLst>
              <a:ext uri="{FF2B5EF4-FFF2-40B4-BE49-F238E27FC236}">
                <a16:creationId xmlns:a16="http://schemas.microsoft.com/office/drawing/2014/main" id="{C45393DC-6ADC-8F69-6022-828991B5719E}"/>
              </a:ext>
            </a:extLst>
          </p:cNvPr>
          <p:cNvPicPr>
            <a:picLocks noChangeAspect="1"/>
          </p:cNvPicPr>
          <p:nvPr/>
        </p:nvPicPr>
        <p:blipFill>
          <a:blip r:embed="rId3"/>
          <a:stretch>
            <a:fillRect/>
          </a:stretch>
        </p:blipFill>
        <p:spPr>
          <a:xfrm>
            <a:off x="192423" y="3879359"/>
            <a:ext cx="5932136" cy="238254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8F6C5DB0-F059-C8B1-1B55-EE9A2482C032}"/>
              </a:ext>
            </a:extLst>
          </p:cNvPr>
          <p:cNvPicPr>
            <a:picLocks noChangeAspect="1"/>
          </p:cNvPicPr>
          <p:nvPr/>
        </p:nvPicPr>
        <p:blipFill>
          <a:blip r:embed="rId4"/>
          <a:stretch>
            <a:fillRect/>
          </a:stretch>
        </p:blipFill>
        <p:spPr>
          <a:xfrm>
            <a:off x="6872416" y="4552319"/>
            <a:ext cx="2078299" cy="72047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4A9FA3E6-EE5F-9527-48A3-51DB6140088A}"/>
              </a:ext>
            </a:extLst>
          </p:cNvPr>
          <p:cNvSpPr txBox="1"/>
          <p:nvPr/>
        </p:nvSpPr>
        <p:spPr>
          <a:xfrm>
            <a:off x="551655" y="1706877"/>
            <a:ext cx="6543626" cy="193899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It supports the following operators:</a:t>
            </a:r>
          </a:p>
          <a:p>
            <a:pPr marL="1200150" lvl="2" indent="-285750">
              <a:buFont typeface="Arial" panose="020B0604020202020204" pitchFamily="34" charset="0"/>
              <a:buChar char="•"/>
            </a:pPr>
            <a:r>
              <a:rPr lang="en-US" sz="2000" b="1" dirty="0"/>
              <a:t>Arithmetic operators: </a:t>
            </a:r>
            <a:r>
              <a:rPr lang="en-US" sz="2000" dirty="0"/>
              <a:t>+, -, *, / , %</a:t>
            </a:r>
          </a:p>
          <a:p>
            <a:pPr marL="1200150" lvl="2" indent="-285750">
              <a:buFont typeface="Arial" panose="020B0604020202020204" pitchFamily="34" charset="0"/>
              <a:buChar char="•"/>
            </a:pPr>
            <a:r>
              <a:rPr lang="en-US" sz="2000" b="1" dirty="0"/>
              <a:t>Comparison operators: </a:t>
            </a:r>
            <a:r>
              <a:rPr lang="en-US" sz="2000" dirty="0"/>
              <a:t>&lt;, &lt;=, ==, !=, &gt;=, &gt;</a:t>
            </a:r>
          </a:p>
          <a:p>
            <a:pPr marL="1200150" lvl="2" indent="-285750">
              <a:buFont typeface="Arial" panose="020B0604020202020204" pitchFamily="34" charset="0"/>
              <a:buChar char="•"/>
            </a:pPr>
            <a:r>
              <a:rPr lang="en-US" sz="2000" b="1" dirty="0"/>
              <a:t>Boolean/logical operators: </a:t>
            </a:r>
            <a:r>
              <a:rPr lang="en-US" sz="2000" dirty="0"/>
              <a:t>&amp;, |</a:t>
            </a:r>
          </a:p>
          <a:p>
            <a:pPr marL="1200150" lvl="2" indent="-285750">
              <a:buFont typeface="Arial" panose="020B0604020202020204" pitchFamily="34" charset="0"/>
              <a:buChar char="•"/>
            </a:pPr>
            <a:r>
              <a:rPr lang="en-US" sz="2000" b="1" dirty="0"/>
              <a:t>Parentheses: </a:t>
            </a:r>
            <a:r>
              <a:rPr lang="en-US" sz="2000" dirty="0"/>
              <a:t>(,)</a:t>
            </a:r>
          </a:p>
          <a:p>
            <a:pPr marL="1200150" lvl="2" indent="-285750">
              <a:buFont typeface="Arial" panose="020B0604020202020204" pitchFamily="34" charset="0"/>
              <a:buChar char="•"/>
            </a:pPr>
            <a:r>
              <a:rPr lang="en-US" sz="2000" dirty="0"/>
              <a:t>Precedence is the same as C, Java</a:t>
            </a:r>
          </a:p>
        </p:txBody>
      </p:sp>
      <p:sp>
        <p:nvSpPr>
          <p:cNvPr id="18" name="Arrow: Right 17">
            <a:extLst>
              <a:ext uri="{FF2B5EF4-FFF2-40B4-BE49-F238E27FC236}">
                <a16:creationId xmlns:a16="http://schemas.microsoft.com/office/drawing/2014/main" id="{E4394078-C2DE-E8E8-C85C-FDEAB50DACEF}"/>
              </a:ext>
            </a:extLst>
          </p:cNvPr>
          <p:cNvSpPr/>
          <p:nvPr/>
        </p:nvSpPr>
        <p:spPr>
          <a:xfrm>
            <a:off x="6124558" y="4710850"/>
            <a:ext cx="747858" cy="440273"/>
          </a:xfrm>
          <a:prstGeom prst="rightArrow">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32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Arrow: Right 15">
            <a:extLst>
              <a:ext uri="{FF2B5EF4-FFF2-40B4-BE49-F238E27FC236}">
                <a16:creationId xmlns:a16="http://schemas.microsoft.com/office/drawing/2014/main" id="{03CA4B54-758B-6095-8C89-55641CE2396D}"/>
              </a:ext>
            </a:extLst>
          </p:cNvPr>
          <p:cNvSpPr/>
          <p:nvPr/>
        </p:nvSpPr>
        <p:spPr>
          <a:xfrm rot="5400000">
            <a:off x="4158021" y="4547801"/>
            <a:ext cx="601978" cy="440273"/>
          </a:xfrm>
          <a:prstGeom prst="rightArrow">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EF08FF8-05D7-987F-824F-E742FBF10FFA}"/>
              </a:ext>
            </a:extLst>
          </p:cNvPr>
          <p:cNvSpPr/>
          <p:nvPr/>
        </p:nvSpPr>
        <p:spPr>
          <a:xfrm>
            <a:off x="3189577" y="1144010"/>
            <a:ext cx="2324562" cy="36933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47BF6328-9D79-4151-963A-3A60F5DD5E69}" type="datetime1">
              <a:rPr lang="en-US" smtClean="0"/>
              <a:t>4/4/2025</a:t>
            </a:fld>
            <a:endParaRPr lang="en-US" dirty="0"/>
          </a:p>
        </p:txBody>
      </p:sp>
      <p:sp>
        <p:nvSpPr>
          <p:cNvPr id="7" name="Slide Number Placeholder 6"/>
          <p:cNvSpPr>
            <a:spLocks noGrp="1"/>
          </p:cNvSpPr>
          <p:nvPr>
            <p:ph type="sldNum" sz="quarter" idx="12"/>
          </p:nvPr>
        </p:nvSpPr>
        <p:spPr/>
        <p:txBody>
          <a:bodyPr/>
          <a:lstStyle/>
          <a:p>
            <a:fld id="{F15DF4B7-D390-4743-BC4A-39E252620E6B}" type="slidenum">
              <a:rPr lang="en-US" smtClean="0"/>
              <a:pPr/>
              <a:t>21</a:t>
            </a:fld>
            <a:endParaRPr lang="en-US" dirty="0"/>
          </a:p>
        </p:txBody>
      </p:sp>
      <p:sp>
        <p:nvSpPr>
          <p:cNvPr id="2" name="Text Placeholder 3">
            <a:extLst>
              <a:ext uri="{FF2B5EF4-FFF2-40B4-BE49-F238E27FC236}">
                <a16:creationId xmlns:a16="http://schemas.microsoft.com/office/drawing/2014/main" id="{B5663F89-ED08-50E5-8793-DE25CEEAB206}"/>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let</a:t>
            </a:r>
          </a:p>
        </p:txBody>
      </p:sp>
      <p:sp>
        <p:nvSpPr>
          <p:cNvPr id="9" name="TextBox 8">
            <a:extLst>
              <a:ext uri="{FF2B5EF4-FFF2-40B4-BE49-F238E27FC236}">
                <a16:creationId xmlns:a16="http://schemas.microsoft.com/office/drawing/2014/main" id="{034C2FA2-B377-ABD9-E071-DF32DB30EB24}"/>
              </a:ext>
            </a:extLst>
          </p:cNvPr>
          <p:cNvSpPr txBox="1"/>
          <p:nvPr/>
        </p:nvSpPr>
        <p:spPr>
          <a:xfrm>
            <a:off x="1235093" y="1144010"/>
            <a:ext cx="6233530" cy="400110"/>
          </a:xfrm>
          <a:prstGeom prst="rect">
            <a:avLst/>
          </a:prstGeom>
          <a:noFill/>
        </p:spPr>
        <p:txBody>
          <a:bodyPr wrap="square">
            <a:spAutoFit/>
          </a:bodyPr>
          <a:lstStyle/>
          <a:p>
            <a:pPr algn="ctr"/>
            <a:r>
              <a:rPr lang="en-US" sz="2000" b="1" dirty="0">
                <a:solidFill>
                  <a:srgbClr val="000000"/>
                </a:solidFill>
              </a:rPr>
              <a:t>let </a:t>
            </a:r>
            <a:r>
              <a:rPr lang="en-US" sz="2000" dirty="0">
                <a:solidFill>
                  <a:srgbClr val="000000"/>
                </a:solidFill>
              </a:rPr>
              <a:t>expression</a:t>
            </a:r>
          </a:p>
        </p:txBody>
      </p:sp>
      <p:pic>
        <p:nvPicPr>
          <p:cNvPr id="13" name="Picture 12">
            <a:extLst>
              <a:ext uri="{FF2B5EF4-FFF2-40B4-BE49-F238E27FC236}">
                <a16:creationId xmlns:a16="http://schemas.microsoft.com/office/drawing/2014/main" id="{570BC64B-8237-2052-45EC-BD0BD71AED03}"/>
              </a:ext>
            </a:extLst>
          </p:cNvPr>
          <p:cNvPicPr>
            <a:picLocks noChangeAspect="1"/>
          </p:cNvPicPr>
          <p:nvPr/>
        </p:nvPicPr>
        <p:blipFill>
          <a:blip r:embed="rId3"/>
          <a:stretch>
            <a:fillRect/>
          </a:stretch>
        </p:blipFill>
        <p:spPr>
          <a:xfrm>
            <a:off x="1931313" y="5068926"/>
            <a:ext cx="5281373" cy="73396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0AA9DDE5-CDD3-1122-4647-55793ABB26CE}"/>
              </a:ext>
            </a:extLst>
          </p:cNvPr>
          <p:cNvPicPr>
            <a:picLocks noChangeAspect="1"/>
          </p:cNvPicPr>
          <p:nvPr/>
        </p:nvPicPr>
        <p:blipFill>
          <a:blip r:embed="rId4"/>
          <a:stretch>
            <a:fillRect/>
          </a:stretch>
        </p:blipFill>
        <p:spPr>
          <a:xfrm>
            <a:off x="1420325" y="1677643"/>
            <a:ext cx="6517645" cy="2842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3142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CAA8C5-F001-E476-F249-B310F729847D}"/>
              </a:ext>
            </a:extLst>
          </p:cNvPr>
          <p:cNvSpPr/>
          <p:nvPr/>
        </p:nvSpPr>
        <p:spPr>
          <a:xfrm>
            <a:off x="6296628" y="5969470"/>
            <a:ext cx="1809746" cy="50077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0EC1A6-C0E7-132F-382D-2C78F47B385F}"/>
              </a:ext>
            </a:extLst>
          </p:cNvPr>
          <p:cNvSpPr/>
          <p:nvPr/>
        </p:nvSpPr>
        <p:spPr>
          <a:xfrm>
            <a:off x="2766350" y="1786663"/>
            <a:ext cx="3705828" cy="45739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15DF4B7-D390-4743-BC4A-39E252620E6B}" type="slidenum">
              <a:rPr lang="en-US" smtClean="0"/>
              <a:pPr/>
              <a:t>22</a:t>
            </a:fld>
            <a:endParaRPr lang="en-US" dirty="0"/>
          </a:p>
        </p:txBody>
      </p:sp>
      <p:sp>
        <p:nvSpPr>
          <p:cNvPr id="2" name="Text Placeholder 3">
            <a:extLst>
              <a:ext uri="{FF2B5EF4-FFF2-40B4-BE49-F238E27FC236}">
                <a16:creationId xmlns:a16="http://schemas.microsoft.com/office/drawing/2014/main" id="{F7F2B1EA-976A-E52C-AF8F-A57E04DA77F0}"/>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Integer Operators</a:t>
            </a:r>
          </a:p>
        </p:txBody>
      </p:sp>
      <p:sp>
        <p:nvSpPr>
          <p:cNvPr id="4" name="TextBox 3">
            <a:extLst>
              <a:ext uri="{FF2B5EF4-FFF2-40B4-BE49-F238E27FC236}">
                <a16:creationId xmlns:a16="http://schemas.microsoft.com/office/drawing/2014/main" id="{9CC79D56-A30F-45DF-0947-D46C5546CD21}"/>
              </a:ext>
            </a:extLst>
          </p:cNvPr>
          <p:cNvSpPr txBox="1"/>
          <p:nvPr/>
        </p:nvSpPr>
        <p:spPr>
          <a:xfrm>
            <a:off x="392143" y="912029"/>
            <a:ext cx="7971862" cy="369332"/>
          </a:xfrm>
          <a:prstGeom prst="rect">
            <a:avLst/>
          </a:prstGeom>
          <a:noFill/>
        </p:spPr>
        <p:txBody>
          <a:bodyPr wrap="none" rtlCol="0">
            <a:spAutoFit/>
          </a:bodyPr>
          <a:lstStyle/>
          <a:p>
            <a:pPr marL="285750" indent="-285750">
              <a:buFont typeface="Arial" panose="020B0604020202020204" pitchFamily="34" charset="0"/>
              <a:buChar char="•"/>
            </a:pPr>
            <a:r>
              <a:rPr lang="en-US" dirty="0"/>
              <a:t>These operators are used to compare integers within [ ] or test commands:</a:t>
            </a:r>
          </a:p>
        </p:txBody>
      </p:sp>
      <p:sp>
        <p:nvSpPr>
          <p:cNvPr id="3" name="TextBox 2">
            <a:extLst>
              <a:ext uri="{FF2B5EF4-FFF2-40B4-BE49-F238E27FC236}">
                <a16:creationId xmlns:a16="http://schemas.microsoft.com/office/drawing/2014/main" id="{2ACBE55C-28BC-0C40-1283-B72323DE97C8}"/>
              </a:ext>
            </a:extLst>
          </p:cNvPr>
          <p:cNvSpPr txBox="1"/>
          <p:nvPr/>
        </p:nvSpPr>
        <p:spPr>
          <a:xfrm>
            <a:off x="5965005" y="6019803"/>
            <a:ext cx="2057400" cy="400110"/>
          </a:xfrm>
          <a:prstGeom prst="rect">
            <a:avLst/>
          </a:prstGeom>
          <a:noFill/>
        </p:spPr>
        <p:txBody>
          <a:bodyPr wrap="square">
            <a:spAutoFit/>
          </a:bodyPr>
          <a:lstStyle/>
          <a:p>
            <a:pPr marL="285750" indent="-285750" algn="ctr">
              <a:buFont typeface="Arial" panose="020B0604020202020204" pitchFamily="34" charset="0"/>
              <a:buChar char="•"/>
            </a:pPr>
            <a:r>
              <a:rPr lang="en-US" sz="2000" b="1" dirty="0">
                <a:solidFill>
                  <a:srgbClr val="000000"/>
                </a:solidFill>
              </a:rPr>
              <a:t>see </a:t>
            </a:r>
            <a:r>
              <a:rPr lang="en-US" sz="2000" dirty="0">
                <a:solidFill>
                  <a:srgbClr val="000000"/>
                </a:solidFill>
              </a:rPr>
              <a:t>man test</a:t>
            </a:r>
          </a:p>
        </p:txBody>
      </p:sp>
      <p:sp>
        <p:nvSpPr>
          <p:cNvPr id="12" name="TextBox 11">
            <a:extLst>
              <a:ext uri="{FF2B5EF4-FFF2-40B4-BE49-F238E27FC236}">
                <a16:creationId xmlns:a16="http://schemas.microsoft.com/office/drawing/2014/main" id="{4692FC3C-22AC-8EA4-7256-FE9D17360173}"/>
              </a:ext>
            </a:extLst>
          </p:cNvPr>
          <p:cNvSpPr txBox="1"/>
          <p:nvPr/>
        </p:nvSpPr>
        <p:spPr>
          <a:xfrm>
            <a:off x="2059417" y="1815303"/>
            <a:ext cx="4637314" cy="400110"/>
          </a:xfrm>
          <a:prstGeom prst="rect">
            <a:avLst/>
          </a:prstGeom>
          <a:noFill/>
        </p:spPr>
        <p:txBody>
          <a:bodyPr wrap="square">
            <a:spAutoFit/>
          </a:bodyPr>
          <a:lstStyle/>
          <a:p>
            <a:pPr marL="342900" indent="-342900" algn="ctr">
              <a:buFont typeface="Arial" panose="020B0604020202020204" pitchFamily="34" charset="0"/>
              <a:buChar char="•"/>
            </a:pPr>
            <a:r>
              <a:rPr lang="en-US" sz="2000" b="1" dirty="0">
                <a:solidFill>
                  <a:srgbClr val="000000"/>
                </a:solidFill>
              </a:rPr>
              <a:t>test </a:t>
            </a:r>
            <a:r>
              <a:rPr lang="en-US" sz="2000" dirty="0">
                <a:solidFill>
                  <a:srgbClr val="000000"/>
                </a:solidFill>
              </a:rPr>
              <a:t>condition</a:t>
            </a:r>
            <a:r>
              <a:rPr lang="en-US" sz="2000" b="1" dirty="0">
                <a:solidFill>
                  <a:srgbClr val="000000"/>
                </a:solidFill>
              </a:rPr>
              <a:t> or [ </a:t>
            </a:r>
            <a:r>
              <a:rPr lang="en-US" sz="2000" dirty="0">
                <a:solidFill>
                  <a:srgbClr val="000000"/>
                </a:solidFill>
              </a:rPr>
              <a:t>condition</a:t>
            </a:r>
            <a:r>
              <a:rPr lang="en-US" sz="2000" b="1" dirty="0">
                <a:solidFill>
                  <a:srgbClr val="000000"/>
                </a:solidFill>
              </a:rPr>
              <a:t> ]</a:t>
            </a:r>
            <a:endParaRPr lang="en-US" sz="2000" dirty="0">
              <a:solidFill>
                <a:srgbClr val="000000"/>
              </a:solidFill>
            </a:endParaRPr>
          </a:p>
        </p:txBody>
      </p:sp>
      <p:sp>
        <p:nvSpPr>
          <p:cNvPr id="18" name="TextBox 17">
            <a:extLst>
              <a:ext uri="{FF2B5EF4-FFF2-40B4-BE49-F238E27FC236}">
                <a16:creationId xmlns:a16="http://schemas.microsoft.com/office/drawing/2014/main" id="{8CA8009F-E3F1-2FD1-FE3B-DE436CB3874B}"/>
              </a:ext>
            </a:extLst>
          </p:cNvPr>
          <p:cNvSpPr txBox="1"/>
          <p:nvPr/>
        </p:nvSpPr>
        <p:spPr>
          <a:xfrm>
            <a:off x="1288414" y="1349346"/>
            <a:ext cx="8049658" cy="369332"/>
          </a:xfrm>
          <a:prstGeom prst="rect">
            <a:avLst/>
          </a:prstGeom>
          <a:noFill/>
        </p:spPr>
        <p:txBody>
          <a:bodyPr wrap="square">
            <a:spAutoFit/>
          </a:bodyPr>
          <a:lstStyle/>
          <a:p>
            <a:pPr marL="285750" indent="-285750">
              <a:buFont typeface="Arial" panose="020B0604020202020204" pitchFamily="34" charset="0"/>
              <a:buChar char="•"/>
            </a:pPr>
            <a:r>
              <a:rPr lang="en-US" dirty="0"/>
              <a:t>Evaluate </a:t>
            </a:r>
            <a:r>
              <a:rPr lang="en-US" b="1" dirty="0"/>
              <a:t>condition</a:t>
            </a:r>
            <a:r>
              <a:rPr lang="en-US" dirty="0"/>
              <a:t> and return 0 if true, otherwise a nonzero value</a:t>
            </a:r>
          </a:p>
        </p:txBody>
      </p:sp>
      <p:pic>
        <p:nvPicPr>
          <p:cNvPr id="11" name="Picture 10">
            <a:extLst>
              <a:ext uri="{FF2B5EF4-FFF2-40B4-BE49-F238E27FC236}">
                <a16:creationId xmlns:a16="http://schemas.microsoft.com/office/drawing/2014/main" id="{1ED17243-E8CD-2D42-40A8-BD5BCB5A5BC9}"/>
              </a:ext>
            </a:extLst>
          </p:cNvPr>
          <p:cNvPicPr>
            <a:picLocks noChangeAspect="1"/>
          </p:cNvPicPr>
          <p:nvPr/>
        </p:nvPicPr>
        <p:blipFill>
          <a:blip r:embed="rId3"/>
          <a:stretch>
            <a:fillRect/>
          </a:stretch>
        </p:blipFill>
        <p:spPr>
          <a:xfrm>
            <a:off x="522843" y="2404864"/>
            <a:ext cx="4068862" cy="4244012"/>
          </a:xfrm>
          <a:prstGeom prst="rect">
            <a:avLst/>
          </a:prstGeom>
          <a:ln>
            <a:noFill/>
          </a:ln>
          <a:effectLst>
            <a:outerShdw blurRad="292100" dist="139700" dir="2700000" algn="tl" rotWithShape="0">
              <a:srgbClr val="333333">
                <a:alpha val="65000"/>
              </a:srgbClr>
            </a:outerShdw>
          </a:effectLst>
        </p:spPr>
      </p:pic>
      <p:sp>
        <p:nvSpPr>
          <p:cNvPr id="13" name="Arrow: Right 12">
            <a:extLst>
              <a:ext uri="{FF2B5EF4-FFF2-40B4-BE49-F238E27FC236}">
                <a16:creationId xmlns:a16="http://schemas.microsoft.com/office/drawing/2014/main" id="{967D816A-5387-86C5-29E8-9B6E9A279712}"/>
              </a:ext>
            </a:extLst>
          </p:cNvPr>
          <p:cNvSpPr/>
          <p:nvPr/>
        </p:nvSpPr>
        <p:spPr>
          <a:xfrm>
            <a:off x="4572000" y="3729379"/>
            <a:ext cx="513912" cy="369332"/>
          </a:xfrm>
          <a:prstGeom prst="rightArrow">
            <a:avLst>
              <a:gd name="adj1" fmla="val 50000"/>
              <a:gd name="adj2" fmla="val 62013"/>
            </a:avLst>
          </a:prstGeom>
          <a:solidFill>
            <a:schemeClr val="tx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8A2B13F-C19B-6BB3-B8CD-5965FA892D4A}"/>
              </a:ext>
            </a:extLst>
          </p:cNvPr>
          <p:cNvPicPr>
            <a:picLocks noChangeAspect="1"/>
          </p:cNvPicPr>
          <p:nvPr/>
        </p:nvPicPr>
        <p:blipFill>
          <a:blip r:embed="rId4"/>
          <a:stretch>
            <a:fillRect/>
          </a:stretch>
        </p:blipFill>
        <p:spPr>
          <a:xfrm>
            <a:off x="5137187" y="2751488"/>
            <a:ext cx="3506939" cy="2325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1662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924F25-1075-3C47-A0B1-48CBA7FDBF5D}"/>
              </a:ext>
            </a:extLst>
          </p:cNvPr>
          <p:cNvSpPr>
            <a:spLocks noGrp="1"/>
          </p:cNvSpPr>
          <p:nvPr>
            <p:ph type="dt" sz="half" idx="10"/>
          </p:nvPr>
        </p:nvSpPr>
        <p:spPr/>
        <p:txBody>
          <a:bodyPr/>
          <a:lstStyle/>
          <a:p>
            <a:fld id="{23E9C8A1-DF9D-411C-8C5F-FC9619BF422F}" type="datetime1">
              <a:rPr lang="en-US" smtClean="0"/>
              <a:t>4/4/2025</a:t>
            </a:fld>
            <a:endParaRPr lang="en-US" dirty="0"/>
          </a:p>
        </p:txBody>
      </p:sp>
      <p:sp>
        <p:nvSpPr>
          <p:cNvPr id="5" name="Slide Number Placeholder 4">
            <a:extLst>
              <a:ext uri="{FF2B5EF4-FFF2-40B4-BE49-F238E27FC236}">
                <a16:creationId xmlns:a16="http://schemas.microsoft.com/office/drawing/2014/main" id="{C71E3D5D-CDC1-D837-52ED-22E7BD415042}"/>
              </a:ext>
            </a:extLst>
          </p:cNvPr>
          <p:cNvSpPr>
            <a:spLocks noGrp="1"/>
          </p:cNvSpPr>
          <p:nvPr>
            <p:ph type="sldNum" sz="quarter" idx="12"/>
          </p:nvPr>
        </p:nvSpPr>
        <p:spPr/>
        <p:txBody>
          <a:bodyPr/>
          <a:lstStyle/>
          <a:p>
            <a:fld id="{F15DF4B7-D390-4743-BC4A-39E252620E6B}" type="slidenum">
              <a:rPr lang="en-US" smtClean="0"/>
              <a:pPr/>
              <a:t>23</a:t>
            </a:fld>
            <a:endParaRPr lang="en-US" dirty="0"/>
          </a:p>
        </p:txBody>
      </p:sp>
      <p:sp>
        <p:nvSpPr>
          <p:cNvPr id="6" name="Text Placeholder 3">
            <a:extLst>
              <a:ext uri="{FF2B5EF4-FFF2-40B4-BE49-F238E27FC236}">
                <a16:creationId xmlns:a16="http://schemas.microsoft.com/office/drawing/2014/main" id="{A455C82B-7349-8FF2-798C-E61555AF2BCC}"/>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Comparison Operators</a:t>
            </a:r>
          </a:p>
        </p:txBody>
      </p:sp>
      <p:sp>
        <p:nvSpPr>
          <p:cNvPr id="14" name="TextBox 13">
            <a:extLst>
              <a:ext uri="{FF2B5EF4-FFF2-40B4-BE49-F238E27FC236}">
                <a16:creationId xmlns:a16="http://schemas.microsoft.com/office/drawing/2014/main" id="{598FDAF7-8986-E857-6F73-35307A9A9798}"/>
              </a:ext>
            </a:extLst>
          </p:cNvPr>
          <p:cNvSpPr txBox="1"/>
          <p:nvPr/>
        </p:nvSpPr>
        <p:spPr>
          <a:xfrm>
            <a:off x="416542" y="1420824"/>
            <a:ext cx="8310915" cy="453637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800" b="1" dirty="0"/>
              <a:t>Integer Comparison: </a:t>
            </a:r>
            <a:r>
              <a:rPr lang="en-US" sz="2800" dirty="0"/>
              <a:t>-lt, -le, -eq, -ne, -ge, -gt</a:t>
            </a:r>
          </a:p>
          <a:p>
            <a:pPr lvl="8">
              <a:lnSpc>
                <a:spcPct val="150000"/>
              </a:lnSpc>
            </a:pPr>
            <a:r>
              <a:rPr lang="en-US" sz="2800" dirty="0"/>
              <a:t>   &lt; , &lt;=, ==, !=,  &gt;=,  &gt;</a:t>
            </a:r>
          </a:p>
          <a:p>
            <a:pPr lvl="8">
              <a:lnSpc>
                <a:spcPct val="150000"/>
              </a:lnSpc>
            </a:pPr>
            <a:endParaRPr lang="en-US" sz="2800" dirty="0"/>
          </a:p>
          <a:p>
            <a:pPr marL="285750" indent="-285750">
              <a:lnSpc>
                <a:spcPct val="150000"/>
              </a:lnSpc>
              <a:buFont typeface="Arial" panose="020B0604020202020204" pitchFamily="34" charset="0"/>
              <a:buChar char="•"/>
            </a:pPr>
            <a:r>
              <a:rPr lang="en-US" sz="2800" b="1" dirty="0"/>
              <a:t>String Comparison: </a:t>
            </a:r>
            <a:r>
              <a:rPr lang="en-US" sz="2800" dirty="0"/>
              <a:t>&gt;, =, !=, -z, -n &lt;,</a:t>
            </a:r>
          </a:p>
          <a:p>
            <a:pPr marL="285750" indent="-285750">
              <a:lnSpc>
                <a:spcPct val="150000"/>
              </a:lnSpc>
              <a:buFont typeface="Arial" panose="020B0604020202020204" pitchFamily="34" charset="0"/>
              <a:buChar char="•"/>
            </a:pPr>
            <a:endParaRPr lang="en-US" sz="2800" dirty="0"/>
          </a:p>
          <a:p>
            <a:pPr marL="285750" indent="-285750">
              <a:lnSpc>
                <a:spcPct val="150000"/>
              </a:lnSpc>
              <a:buFont typeface="Arial" panose="020B0604020202020204" pitchFamily="34" charset="0"/>
              <a:buChar char="•"/>
            </a:pPr>
            <a:r>
              <a:rPr lang="en-US" sz="2800" b="1" dirty="0"/>
              <a:t>Logical Operators:</a:t>
            </a:r>
            <a:r>
              <a:rPr lang="en-US" sz="2800" dirty="0"/>
              <a:t> AND /OR /NOT: -a, -o, !</a:t>
            </a:r>
          </a:p>
          <a:p>
            <a:pPr marL="285750" indent="-285750">
              <a:lnSpc>
                <a:spcPct val="1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1680092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845783-643A-9957-D7D1-CF47A63A3925}"/>
              </a:ext>
            </a:extLst>
          </p:cNvPr>
          <p:cNvSpPr/>
          <p:nvPr/>
        </p:nvSpPr>
        <p:spPr>
          <a:xfrm>
            <a:off x="2906488" y="2242722"/>
            <a:ext cx="1698171" cy="36933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B4F9AC6-F96D-6E04-C5CC-AA6C469BFA80}"/>
              </a:ext>
            </a:extLst>
          </p:cNvPr>
          <p:cNvSpPr/>
          <p:nvPr/>
        </p:nvSpPr>
        <p:spPr>
          <a:xfrm>
            <a:off x="2906488" y="1743683"/>
            <a:ext cx="1698171" cy="36933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15DF4B7-D390-4743-BC4A-39E252620E6B}" type="slidenum">
              <a:rPr lang="en-US" smtClean="0"/>
              <a:pPr/>
              <a:t>24</a:t>
            </a:fld>
            <a:endParaRPr lang="en-US" dirty="0"/>
          </a:p>
        </p:txBody>
      </p:sp>
      <p:sp>
        <p:nvSpPr>
          <p:cNvPr id="2" name="Text Placeholder 3">
            <a:extLst>
              <a:ext uri="{FF2B5EF4-FFF2-40B4-BE49-F238E27FC236}">
                <a16:creationId xmlns:a16="http://schemas.microsoft.com/office/drawing/2014/main" id="{7E7E29D9-A8F1-9811-8FD7-F3D3C72B0B80}"/>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String comparison and File checking options</a:t>
            </a:r>
          </a:p>
        </p:txBody>
      </p:sp>
      <p:sp>
        <p:nvSpPr>
          <p:cNvPr id="4" name="TextBox 3">
            <a:extLst>
              <a:ext uri="{FF2B5EF4-FFF2-40B4-BE49-F238E27FC236}">
                <a16:creationId xmlns:a16="http://schemas.microsoft.com/office/drawing/2014/main" id="{6C4EBB73-2287-F8A6-567B-0261C2D530CB}"/>
              </a:ext>
            </a:extLst>
          </p:cNvPr>
          <p:cNvSpPr txBox="1"/>
          <p:nvPr/>
        </p:nvSpPr>
        <p:spPr>
          <a:xfrm>
            <a:off x="254643" y="968825"/>
            <a:ext cx="7681043" cy="665237"/>
          </a:xfrm>
          <a:prstGeom prst="rect">
            <a:avLst/>
          </a:prstGeom>
          <a:noFill/>
        </p:spPr>
        <p:txBody>
          <a:bodyPr wrap="square" rtlCol="0">
            <a:spAutoFit/>
          </a:bodyPr>
          <a:lstStyle/>
          <a:p>
            <a:pPr marL="285750" indent="-285750">
              <a:buFont typeface="Arial" panose="020B0604020202020204" pitchFamily="34" charset="0"/>
              <a:buChar char="•"/>
            </a:pPr>
            <a:r>
              <a:rPr lang="en-US" dirty="0"/>
              <a:t>In addition to arithmetic and logical expressions, you can check the status of a file sing expressions of the form:</a:t>
            </a:r>
          </a:p>
        </p:txBody>
      </p:sp>
      <p:sp>
        <p:nvSpPr>
          <p:cNvPr id="5" name="TextBox 4">
            <a:extLst>
              <a:ext uri="{FF2B5EF4-FFF2-40B4-BE49-F238E27FC236}">
                <a16:creationId xmlns:a16="http://schemas.microsoft.com/office/drawing/2014/main" id="{06996B28-073F-58F6-4735-5265B61FE861}"/>
              </a:ext>
            </a:extLst>
          </p:cNvPr>
          <p:cNvSpPr txBox="1"/>
          <p:nvPr/>
        </p:nvSpPr>
        <p:spPr>
          <a:xfrm>
            <a:off x="1565817" y="1721061"/>
            <a:ext cx="4314191" cy="369332"/>
          </a:xfrm>
          <a:prstGeom prst="rect">
            <a:avLst/>
          </a:prstGeom>
          <a:noFill/>
        </p:spPr>
        <p:txBody>
          <a:bodyPr wrap="square">
            <a:spAutoFit/>
          </a:bodyPr>
          <a:lstStyle/>
          <a:p>
            <a:pPr algn="ctr"/>
            <a:r>
              <a:rPr lang="en-US" b="1" dirty="0">
                <a:solidFill>
                  <a:srgbClr val="002060"/>
                </a:solidFill>
              </a:rPr>
              <a:t>-n filename</a:t>
            </a:r>
            <a:endParaRPr lang="en-US" dirty="0">
              <a:solidFill>
                <a:srgbClr val="002060"/>
              </a:solidFill>
            </a:endParaRPr>
          </a:p>
        </p:txBody>
      </p:sp>
      <p:sp>
        <p:nvSpPr>
          <p:cNvPr id="11" name="TextBox 10">
            <a:extLst>
              <a:ext uri="{FF2B5EF4-FFF2-40B4-BE49-F238E27FC236}">
                <a16:creationId xmlns:a16="http://schemas.microsoft.com/office/drawing/2014/main" id="{C4D7BCDE-5E2D-A124-31B5-BE4CC525A435}"/>
              </a:ext>
            </a:extLst>
          </p:cNvPr>
          <p:cNvSpPr txBox="1"/>
          <p:nvPr/>
        </p:nvSpPr>
        <p:spPr>
          <a:xfrm>
            <a:off x="4688983" y="1739947"/>
            <a:ext cx="4637314" cy="369332"/>
          </a:xfrm>
          <a:prstGeom prst="rect">
            <a:avLst/>
          </a:prstGeom>
          <a:noFill/>
        </p:spPr>
        <p:txBody>
          <a:bodyPr wrap="square">
            <a:spAutoFit/>
          </a:bodyPr>
          <a:lstStyle/>
          <a:p>
            <a:r>
              <a:rPr lang="en-US" dirty="0"/>
              <a:t>the length of STRING is nonzero</a:t>
            </a:r>
          </a:p>
        </p:txBody>
      </p:sp>
      <p:sp>
        <p:nvSpPr>
          <p:cNvPr id="12" name="TextBox 11">
            <a:extLst>
              <a:ext uri="{FF2B5EF4-FFF2-40B4-BE49-F238E27FC236}">
                <a16:creationId xmlns:a16="http://schemas.microsoft.com/office/drawing/2014/main" id="{B1DAA4EA-CDD2-84E5-E6D6-A8464A7EE0ED}"/>
              </a:ext>
            </a:extLst>
          </p:cNvPr>
          <p:cNvSpPr txBox="1"/>
          <p:nvPr/>
        </p:nvSpPr>
        <p:spPr>
          <a:xfrm>
            <a:off x="1565816" y="2222636"/>
            <a:ext cx="4314191" cy="369332"/>
          </a:xfrm>
          <a:prstGeom prst="rect">
            <a:avLst/>
          </a:prstGeom>
          <a:noFill/>
        </p:spPr>
        <p:txBody>
          <a:bodyPr wrap="square">
            <a:spAutoFit/>
          </a:bodyPr>
          <a:lstStyle/>
          <a:p>
            <a:pPr algn="ctr"/>
            <a:r>
              <a:rPr lang="en-US" b="1" dirty="0">
                <a:solidFill>
                  <a:srgbClr val="002060"/>
                </a:solidFill>
              </a:rPr>
              <a:t>-z filename</a:t>
            </a:r>
            <a:endParaRPr lang="en-US" dirty="0">
              <a:solidFill>
                <a:srgbClr val="002060"/>
              </a:solidFill>
            </a:endParaRPr>
          </a:p>
        </p:txBody>
      </p:sp>
      <p:sp>
        <p:nvSpPr>
          <p:cNvPr id="17" name="TextBox 16">
            <a:extLst>
              <a:ext uri="{FF2B5EF4-FFF2-40B4-BE49-F238E27FC236}">
                <a16:creationId xmlns:a16="http://schemas.microsoft.com/office/drawing/2014/main" id="{7D57EFE1-BCE2-7741-09A1-355BC014A9C7}"/>
              </a:ext>
            </a:extLst>
          </p:cNvPr>
          <p:cNvSpPr txBox="1"/>
          <p:nvPr/>
        </p:nvSpPr>
        <p:spPr>
          <a:xfrm>
            <a:off x="4688983" y="2242722"/>
            <a:ext cx="4925786" cy="369332"/>
          </a:xfrm>
          <a:prstGeom prst="rect">
            <a:avLst/>
          </a:prstGeom>
          <a:noFill/>
        </p:spPr>
        <p:txBody>
          <a:bodyPr wrap="square">
            <a:spAutoFit/>
          </a:bodyPr>
          <a:lstStyle/>
          <a:p>
            <a:r>
              <a:rPr lang="en-US" dirty="0"/>
              <a:t>the length of STRING is zero</a:t>
            </a:r>
          </a:p>
        </p:txBody>
      </p:sp>
      <p:sp>
        <p:nvSpPr>
          <p:cNvPr id="23" name="TextBox 22">
            <a:extLst>
              <a:ext uri="{FF2B5EF4-FFF2-40B4-BE49-F238E27FC236}">
                <a16:creationId xmlns:a16="http://schemas.microsoft.com/office/drawing/2014/main" id="{F1C76E11-0892-2D6C-E9D5-969DB134A765}"/>
              </a:ext>
            </a:extLst>
          </p:cNvPr>
          <p:cNvSpPr txBox="1"/>
          <p:nvPr/>
        </p:nvSpPr>
        <p:spPr>
          <a:xfrm>
            <a:off x="254643" y="3085478"/>
            <a:ext cx="5151795" cy="369332"/>
          </a:xfrm>
          <a:prstGeom prst="rect">
            <a:avLst/>
          </a:prstGeom>
          <a:noFill/>
        </p:spPr>
        <p:txBody>
          <a:bodyPr wrap="square">
            <a:spAutoFit/>
          </a:bodyPr>
          <a:lstStyle/>
          <a:p>
            <a:pPr marL="285750" indent="-285750">
              <a:buFont typeface="Arial" panose="020B0604020202020204" pitchFamily="34" charset="0"/>
              <a:buChar char="•"/>
            </a:pPr>
            <a:r>
              <a:rPr lang="en-US" dirty="0"/>
              <a:t>File checking </a:t>
            </a:r>
          </a:p>
        </p:txBody>
      </p:sp>
      <p:graphicFrame>
        <p:nvGraphicFramePr>
          <p:cNvPr id="3" name="Table 2">
            <a:extLst>
              <a:ext uri="{FF2B5EF4-FFF2-40B4-BE49-F238E27FC236}">
                <a16:creationId xmlns:a16="http://schemas.microsoft.com/office/drawing/2014/main" id="{9F76B1FA-067F-027A-0D7F-FAF50BE4B544}"/>
              </a:ext>
            </a:extLst>
          </p:cNvPr>
          <p:cNvGraphicFramePr>
            <a:graphicFrameLocks noGrp="1"/>
          </p:cNvGraphicFramePr>
          <p:nvPr>
            <p:extLst>
              <p:ext uri="{D42A27DB-BD31-4B8C-83A1-F6EECF244321}">
                <p14:modId xmlns:p14="http://schemas.microsoft.com/office/powerpoint/2010/main" val="3166642107"/>
              </p:ext>
            </p:extLst>
          </p:nvPr>
        </p:nvGraphicFramePr>
        <p:xfrm>
          <a:off x="2651844" y="3068939"/>
          <a:ext cx="4698079" cy="3640978"/>
        </p:xfrm>
        <a:graphic>
          <a:graphicData uri="http://schemas.openxmlformats.org/drawingml/2006/table">
            <a:tbl>
              <a:tblPr firstRow="1" bandRow="1">
                <a:tableStyleId>{5C22544A-7EE6-4342-B048-85BDC9FD1C3A}</a:tableStyleId>
              </a:tblPr>
              <a:tblGrid>
                <a:gridCol w="875483">
                  <a:extLst>
                    <a:ext uri="{9D8B030D-6E8A-4147-A177-3AD203B41FA5}">
                      <a16:colId xmlns:a16="http://schemas.microsoft.com/office/drawing/2014/main" val="2557200869"/>
                    </a:ext>
                  </a:extLst>
                </a:gridCol>
                <a:gridCol w="3822596">
                  <a:extLst>
                    <a:ext uri="{9D8B030D-6E8A-4147-A177-3AD203B41FA5}">
                      <a16:colId xmlns:a16="http://schemas.microsoft.com/office/drawing/2014/main" val="45829157"/>
                    </a:ext>
                  </a:extLst>
                </a:gridCol>
              </a:tblGrid>
              <a:tr h="552274">
                <a:tc>
                  <a:txBody>
                    <a:bodyPr/>
                    <a:lstStyle/>
                    <a:p>
                      <a:r>
                        <a:rPr lang="en-US" dirty="0"/>
                        <a:t>Operator</a:t>
                      </a:r>
                    </a:p>
                  </a:txBody>
                  <a:tcPr/>
                </a:tc>
                <a:tc>
                  <a:txBody>
                    <a:bodyPr/>
                    <a:lstStyle/>
                    <a:p>
                      <a:r>
                        <a:rPr lang="en-US" dirty="0"/>
                        <a:t>Action</a:t>
                      </a:r>
                    </a:p>
                  </a:txBody>
                  <a:tcPr/>
                </a:tc>
                <a:extLst>
                  <a:ext uri="{0D108BD9-81ED-4DB2-BD59-A6C34878D82A}">
                    <a16:rowId xmlns:a16="http://schemas.microsoft.com/office/drawing/2014/main" val="233919322"/>
                  </a:ext>
                </a:extLst>
              </a:tr>
              <a:tr h="386088">
                <a:tc>
                  <a:txBody>
                    <a:bodyPr/>
                    <a:lstStyle/>
                    <a:p>
                      <a:r>
                        <a:rPr lang="en-US" dirty="0"/>
                        <a:t>-d </a:t>
                      </a:r>
                    </a:p>
                  </a:txBody>
                  <a:tcPr/>
                </a:tc>
                <a:tc>
                  <a:txBody>
                    <a:bodyPr/>
                    <a:lstStyle/>
                    <a:p>
                      <a:r>
                        <a:rPr lang="en-US" dirty="0"/>
                        <a:t>The file is a directory</a:t>
                      </a:r>
                    </a:p>
                  </a:txBody>
                  <a:tcPr/>
                </a:tc>
                <a:extLst>
                  <a:ext uri="{0D108BD9-81ED-4DB2-BD59-A6C34878D82A}">
                    <a16:rowId xmlns:a16="http://schemas.microsoft.com/office/drawing/2014/main" val="221259916"/>
                  </a:ext>
                </a:extLst>
              </a:tr>
              <a:tr h="386088">
                <a:tc>
                  <a:txBody>
                    <a:bodyPr/>
                    <a:lstStyle/>
                    <a:p>
                      <a:r>
                        <a:rPr lang="en-US" dirty="0"/>
                        <a:t>-e</a:t>
                      </a:r>
                    </a:p>
                  </a:txBody>
                  <a:tcPr/>
                </a:tc>
                <a:tc>
                  <a:txBody>
                    <a:bodyPr/>
                    <a:lstStyle/>
                    <a:p>
                      <a:r>
                        <a:rPr lang="en-US" dirty="0"/>
                        <a:t>The file exists</a:t>
                      </a:r>
                    </a:p>
                  </a:txBody>
                  <a:tcPr/>
                </a:tc>
                <a:extLst>
                  <a:ext uri="{0D108BD9-81ED-4DB2-BD59-A6C34878D82A}">
                    <a16:rowId xmlns:a16="http://schemas.microsoft.com/office/drawing/2014/main" val="546231106"/>
                  </a:ext>
                </a:extLst>
              </a:tr>
              <a:tr h="386088">
                <a:tc>
                  <a:txBody>
                    <a:bodyPr/>
                    <a:lstStyle/>
                    <a:p>
                      <a:r>
                        <a:rPr lang="en-US" dirty="0"/>
                        <a:t>-o</a:t>
                      </a:r>
                    </a:p>
                  </a:txBody>
                  <a:tcPr/>
                </a:tc>
                <a:tc>
                  <a:txBody>
                    <a:bodyPr/>
                    <a:lstStyle/>
                    <a:p>
                      <a:r>
                        <a:rPr lang="en-US" dirty="0"/>
                        <a:t>The user owns the file</a:t>
                      </a:r>
                    </a:p>
                  </a:txBody>
                  <a:tcPr/>
                </a:tc>
                <a:extLst>
                  <a:ext uri="{0D108BD9-81ED-4DB2-BD59-A6C34878D82A}">
                    <a16:rowId xmlns:a16="http://schemas.microsoft.com/office/drawing/2014/main" val="2025870058"/>
                  </a:ext>
                </a:extLst>
              </a:tr>
              <a:tr h="386088">
                <a:tc>
                  <a:txBody>
                    <a:bodyPr/>
                    <a:lstStyle/>
                    <a:p>
                      <a:r>
                        <a:rPr lang="en-US" dirty="0"/>
                        <a:t>-r </a:t>
                      </a:r>
                    </a:p>
                  </a:txBody>
                  <a:tcPr/>
                </a:tc>
                <a:tc>
                  <a:txBody>
                    <a:bodyPr/>
                    <a:lstStyle/>
                    <a:p>
                      <a:r>
                        <a:rPr lang="en-US" dirty="0"/>
                        <a:t>The user has read access</a:t>
                      </a:r>
                    </a:p>
                  </a:txBody>
                  <a:tcPr/>
                </a:tc>
                <a:extLst>
                  <a:ext uri="{0D108BD9-81ED-4DB2-BD59-A6C34878D82A}">
                    <a16:rowId xmlns:a16="http://schemas.microsoft.com/office/drawing/2014/main" val="721301610"/>
                  </a:ext>
                </a:extLst>
              </a:tr>
              <a:tr h="386088">
                <a:tc>
                  <a:txBody>
                    <a:bodyPr/>
                    <a:lstStyle/>
                    <a:p>
                      <a:r>
                        <a:rPr lang="en-US" dirty="0"/>
                        <a:t>-w</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user has write access</a:t>
                      </a:r>
                    </a:p>
                  </a:txBody>
                  <a:tcPr/>
                </a:tc>
                <a:extLst>
                  <a:ext uri="{0D108BD9-81ED-4DB2-BD59-A6C34878D82A}">
                    <a16:rowId xmlns:a16="http://schemas.microsoft.com/office/drawing/2014/main" val="2279296673"/>
                  </a:ext>
                </a:extLst>
              </a:tr>
              <a:tr h="386088">
                <a:tc>
                  <a:txBody>
                    <a:bodyPr/>
                    <a:lstStyle/>
                    <a:p>
                      <a:r>
                        <a:rPr lang="en-US" dirty="0"/>
                        <a:t>-x</a:t>
                      </a:r>
                    </a:p>
                  </a:txBody>
                  <a:tcPr/>
                </a:tc>
                <a:tc>
                  <a:txBody>
                    <a:bodyPr/>
                    <a:lstStyle/>
                    <a:p>
                      <a:r>
                        <a:rPr lang="en-US" dirty="0"/>
                        <a:t>The user has executable access</a:t>
                      </a:r>
                    </a:p>
                  </a:txBody>
                  <a:tcPr/>
                </a:tc>
                <a:extLst>
                  <a:ext uri="{0D108BD9-81ED-4DB2-BD59-A6C34878D82A}">
                    <a16:rowId xmlns:a16="http://schemas.microsoft.com/office/drawing/2014/main" val="435024618"/>
                  </a:ext>
                </a:extLst>
              </a:tr>
              <a:tr h="386088">
                <a:tc>
                  <a:txBody>
                    <a:bodyPr/>
                    <a:lstStyle/>
                    <a:p>
                      <a:r>
                        <a:rPr lang="en-US" dirty="0"/>
                        <a:t>-s</a:t>
                      </a:r>
                    </a:p>
                  </a:txBody>
                  <a:tcPr/>
                </a:tc>
                <a:tc>
                  <a:txBody>
                    <a:bodyPr/>
                    <a:lstStyle/>
                    <a:p>
                      <a:r>
                        <a:rPr lang="en-US" dirty="0"/>
                        <a:t>The file exists and has a size &gt; 0</a:t>
                      </a:r>
                    </a:p>
                  </a:txBody>
                  <a:tcPr/>
                </a:tc>
                <a:extLst>
                  <a:ext uri="{0D108BD9-81ED-4DB2-BD59-A6C34878D82A}">
                    <a16:rowId xmlns:a16="http://schemas.microsoft.com/office/drawing/2014/main" val="1915375878"/>
                  </a:ext>
                </a:extLst>
              </a:tr>
              <a:tr h="386088">
                <a:tc>
                  <a:txBody>
                    <a:bodyPr/>
                    <a:lstStyle/>
                    <a:p>
                      <a:r>
                        <a:rPr lang="en-US" dirty="0"/>
                        <a:t>-f</a:t>
                      </a:r>
                    </a:p>
                  </a:txBody>
                  <a:tcPr/>
                </a:tc>
                <a:tc>
                  <a:txBody>
                    <a:bodyPr/>
                    <a:lstStyle/>
                    <a:p>
                      <a:r>
                        <a:rPr lang="en-US" dirty="0"/>
                        <a:t>The file exists and is a regular file</a:t>
                      </a:r>
                    </a:p>
                  </a:txBody>
                  <a:tcPr/>
                </a:tc>
                <a:extLst>
                  <a:ext uri="{0D108BD9-81ED-4DB2-BD59-A6C34878D82A}">
                    <a16:rowId xmlns:a16="http://schemas.microsoft.com/office/drawing/2014/main" val="3301512300"/>
                  </a:ext>
                </a:extLst>
              </a:tr>
            </a:tbl>
          </a:graphicData>
        </a:graphic>
      </p:graphicFrame>
      <p:sp>
        <p:nvSpPr>
          <p:cNvPr id="8" name="TextBox 7">
            <a:extLst>
              <a:ext uri="{FF2B5EF4-FFF2-40B4-BE49-F238E27FC236}">
                <a16:creationId xmlns:a16="http://schemas.microsoft.com/office/drawing/2014/main" id="{421E7D6C-E596-4FA2-8744-69BE00184A3B}"/>
              </a:ext>
            </a:extLst>
          </p:cNvPr>
          <p:cNvSpPr txBox="1"/>
          <p:nvPr/>
        </p:nvSpPr>
        <p:spPr>
          <a:xfrm>
            <a:off x="254643" y="2257984"/>
            <a:ext cx="5182770" cy="369332"/>
          </a:xfrm>
          <a:prstGeom prst="rect">
            <a:avLst/>
          </a:prstGeom>
          <a:noFill/>
        </p:spPr>
        <p:txBody>
          <a:bodyPr wrap="square">
            <a:spAutoFit/>
          </a:bodyPr>
          <a:lstStyle/>
          <a:p>
            <a:pPr marL="285750" indent="-285750">
              <a:buFont typeface="Arial" panose="020B0604020202020204" pitchFamily="34" charset="0"/>
              <a:buChar char="•"/>
            </a:pPr>
            <a:r>
              <a:rPr lang="en-US" dirty="0"/>
              <a:t>Another example,</a:t>
            </a:r>
          </a:p>
        </p:txBody>
      </p:sp>
    </p:spTree>
    <p:extLst>
      <p:ext uri="{BB962C8B-B14F-4D97-AF65-F5344CB8AC3E}">
        <p14:creationId xmlns:p14="http://schemas.microsoft.com/office/powerpoint/2010/main" val="1783821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47BF6328-9D79-4151-963A-3A60F5DD5E69}" type="datetime1">
              <a:rPr lang="en-US" smtClean="0"/>
              <a:t>4/4/2025</a:t>
            </a:fld>
            <a:endParaRPr lang="en-US" dirty="0"/>
          </a:p>
        </p:txBody>
      </p:sp>
      <p:sp>
        <p:nvSpPr>
          <p:cNvPr id="7" name="Slide Number Placeholder 6"/>
          <p:cNvSpPr>
            <a:spLocks noGrp="1"/>
          </p:cNvSpPr>
          <p:nvPr>
            <p:ph type="sldNum" sz="quarter" idx="12"/>
          </p:nvPr>
        </p:nvSpPr>
        <p:spPr/>
        <p:txBody>
          <a:bodyPr/>
          <a:lstStyle/>
          <a:p>
            <a:fld id="{F15DF4B7-D390-4743-BC4A-39E252620E6B}" type="slidenum">
              <a:rPr lang="en-US" smtClean="0"/>
              <a:pPr/>
              <a:t>25</a:t>
            </a:fld>
            <a:endParaRPr lang="en-US" dirty="0"/>
          </a:p>
        </p:txBody>
      </p:sp>
      <p:sp>
        <p:nvSpPr>
          <p:cNvPr id="2" name="Text Placeholder 3">
            <a:extLst>
              <a:ext uri="{FF2B5EF4-FFF2-40B4-BE49-F238E27FC236}">
                <a16:creationId xmlns:a16="http://schemas.microsoft.com/office/drawing/2014/main" id="{1B5BA50F-BE89-EB51-9437-620959CEFEDF}"/>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Reserved keywords</a:t>
            </a:r>
          </a:p>
        </p:txBody>
      </p:sp>
      <p:sp>
        <p:nvSpPr>
          <p:cNvPr id="5" name="TextBox 4">
            <a:extLst>
              <a:ext uri="{FF2B5EF4-FFF2-40B4-BE49-F238E27FC236}">
                <a16:creationId xmlns:a16="http://schemas.microsoft.com/office/drawing/2014/main" id="{57A60CC9-86B8-01A8-5EC4-ECAA48FE2E0B}"/>
              </a:ext>
            </a:extLst>
          </p:cNvPr>
          <p:cNvSpPr txBox="1"/>
          <p:nvPr/>
        </p:nvSpPr>
        <p:spPr>
          <a:xfrm>
            <a:off x="2162942" y="2509269"/>
            <a:ext cx="4633274" cy="1569660"/>
          </a:xfrm>
          <a:prstGeom prst="rect">
            <a:avLst/>
          </a:prstGeom>
          <a:noFill/>
        </p:spPr>
        <p:txBody>
          <a:bodyPr wrap="square">
            <a:spAutoFit/>
          </a:bodyPr>
          <a:lstStyle/>
          <a:p>
            <a:pPr algn="ctr"/>
            <a:r>
              <a:rPr lang="en-US" sz="3200" b="1" dirty="0">
                <a:ln/>
                <a:solidFill>
                  <a:schemeClr val="accent3"/>
                </a:solidFill>
                <a:effectLst>
                  <a:outerShdw blurRad="38100" dist="38100" dir="2700000" algn="tl">
                    <a:srgbClr val="000000">
                      <a:alpha val="43137"/>
                    </a:srgbClr>
                  </a:outerShdw>
                </a:effectLst>
              </a:rPr>
              <a:t>i</a:t>
            </a:r>
            <a:r>
              <a:rPr lang="en-US" sz="3200" b="1" cap="none" spc="0" dirty="0">
                <a:ln/>
                <a:solidFill>
                  <a:schemeClr val="accent3"/>
                </a:solidFill>
                <a:effectLst>
                  <a:outerShdw blurRad="38100" dist="38100" dir="2700000" algn="tl">
                    <a:srgbClr val="000000">
                      <a:alpha val="43137"/>
                    </a:srgbClr>
                  </a:outerShdw>
                </a:effectLst>
              </a:rPr>
              <a:t>f then else elif fi, </a:t>
            </a:r>
          </a:p>
          <a:p>
            <a:pPr algn="ctr"/>
            <a:r>
              <a:rPr lang="en-US" sz="3200" b="1" cap="none" spc="0" dirty="0">
                <a:ln/>
                <a:solidFill>
                  <a:schemeClr val="accent3"/>
                </a:solidFill>
                <a:effectLst>
                  <a:outerShdw blurRad="38100" dist="38100" dir="2700000" algn="tl">
                    <a:srgbClr val="000000">
                      <a:alpha val="43137"/>
                    </a:srgbClr>
                  </a:outerShdw>
                </a:effectLst>
              </a:rPr>
              <a:t>for while until do done </a:t>
            </a:r>
          </a:p>
          <a:p>
            <a:pPr algn="ctr"/>
            <a:r>
              <a:rPr lang="en-US" sz="3200" b="1" dirty="0">
                <a:ln/>
                <a:solidFill>
                  <a:schemeClr val="accent3"/>
                </a:solidFill>
                <a:effectLst>
                  <a:outerShdw blurRad="38100" dist="38100" dir="2700000" algn="tl">
                    <a:srgbClr val="000000">
                      <a:alpha val="43137"/>
                    </a:srgbClr>
                  </a:outerShdw>
                </a:effectLst>
              </a:rPr>
              <a:t>c</a:t>
            </a:r>
            <a:r>
              <a:rPr lang="en-US" sz="3200" b="1" cap="none" spc="0" dirty="0">
                <a:ln/>
                <a:solidFill>
                  <a:schemeClr val="accent3"/>
                </a:solidFill>
                <a:effectLst>
                  <a:outerShdw blurRad="38100" dist="38100" dir="2700000" algn="tl">
                    <a:srgbClr val="000000">
                      <a:alpha val="43137"/>
                    </a:srgbClr>
                  </a:outerShdw>
                </a:effectLst>
              </a:rPr>
              <a:t>ase in esac</a:t>
            </a:r>
          </a:p>
        </p:txBody>
      </p:sp>
    </p:spTree>
    <p:extLst>
      <p:ext uri="{BB962C8B-B14F-4D97-AF65-F5344CB8AC3E}">
        <p14:creationId xmlns:p14="http://schemas.microsoft.com/office/powerpoint/2010/main" val="1732087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719004-A201-9880-4628-F7529378D969}"/>
              </a:ext>
            </a:extLst>
          </p:cNvPr>
          <p:cNvSpPr/>
          <p:nvPr/>
        </p:nvSpPr>
        <p:spPr>
          <a:xfrm>
            <a:off x="1557101" y="965391"/>
            <a:ext cx="5734850" cy="120940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7DC2D9C-7BD7-C0DA-25FE-46054F120923}"/>
              </a:ext>
            </a:extLst>
          </p:cNvPr>
          <p:cNvSpPr>
            <a:spLocks noGrp="1"/>
          </p:cNvSpPr>
          <p:nvPr>
            <p:ph type="sldNum" sz="quarter" idx="12"/>
          </p:nvPr>
        </p:nvSpPr>
        <p:spPr/>
        <p:txBody>
          <a:bodyPr/>
          <a:lstStyle/>
          <a:p>
            <a:fld id="{F15DF4B7-D390-4743-BC4A-39E252620E6B}" type="slidenum">
              <a:rPr lang="en-US" smtClean="0"/>
              <a:pPr/>
              <a:t>26</a:t>
            </a:fld>
            <a:endParaRPr lang="en-US" dirty="0"/>
          </a:p>
        </p:txBody>
      </p:sp>
      <p:sp>
        <p:nvSpPr>
          <p:cNvPr id="6" name="Text Placeholder 3">
            <a:extLst>
              <a:ext uri="{FF2B5EF4-FFF2-40B4-BE49-F238E27FC236}">
                <a16:creationId xmlns:a16="http://schemas.microsoft.com/office/drawing/2014/main" id="{A69C3B47-CA48-02A2-D0A4-AB557AEEDD8D}"/>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Reserved keywords: if</a:t>
            </a:r>
          </a:p>
        </p:txBody>
      </p:sp>
      <p:sp>
        <p:nvSpPr>
          <p:cNvPr id="8" name="Rectangle 7">
            <a:extLst>
              <a:ext uri="{FF2B5EF4-FFF2-40B4-BE49-F238E27FC236}">
                <a16:creationId xmlns:a16="http://schemas.microsoft.com/office/drawing/2014/main" id="{1F950FB8-B202-1ECD-5E7F-0804D0D72F96}"/>
              </a:ext>
            </a:extLst>
          </p:cNvPr>
          <p:cNvSpPr/>
          <p:nvPr/>
        </p:nvSpPr>
        <p:spPr>
          <a:xfrm>
            <a:off x="1538047" y="2508438"/>
            <a:ext cx="5734849" cy="120940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6C75B4-BBD7-0281-A538-2FAC0D0AFB3B}"/>
              </a:ext>
            </a:extLst>
          </p:cNvPr>
          <p:cNvSpPr/>
          <p:nvPr/>
        </p:nvSpPr>
        <p:spPr>
          <a:xfrm>
            <a:off x="1557102" y="4073533"/>
            <a:ext cx="5753902" cy="112465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D13AC95-5177-0099-86B9-B0BCFD69394D}"/>
              </a:ext>
            </a:extLst>
          </p:cNvPr>
          <p:cNvPicPr>
            <a:picLocks noChangeAspect="1"/>
          </p:cNvPicPr>
          <p:nvPr/>
        </p:nvPicPr>
        <p:blipFill>
          <a:blip r:embed="rId3"/>
          <a:stretch>
            <a:fillRect/>
          </a:stretch>
        </p:blipFill>
        <p:spPr>
          <a:xfrm>
            <a:off x="1557101" y="835135"/>
            <a:ext cx="5734850" cy="1162212"/>
          </a:xfrm>
          <a:prstGeom prst="rect">
            <a:avLst/>
          </a:prstGeom>
        </p:spPr>
      </p:pic>
      <p:pic>
        <p:nvPicPr>
          <p:cNvPr id="26" name="Picture 25">
            <a:extLst>
              <a:ext uri="{FF2B5EF4-FFF2-40B4-BE49-F238E27FC236}">
                <a16:creationId xmlns:a16="http://schemas.microsoft.com/office/drawing/2014/main" id="{FD4C8769-C9BF-76A7-E7E7-02D1597646D7}"/>
              </a:ext>
            </a:extLst>
          </p:cNvPr>
          <p:cNvPicPr>
            <a:picLocks noChangeAspect="1"/>
          </p:cNvPicPr>
          <p:nvPr/>
        </p:nvPicPr>
        <p:blipFill>
          <a:blip r:embed="rId4"/>
          <a:stretch>
            <a:fillRect/>
          </a:stretch>
        </p:blipFill>
        <p:spPr>
          <a:xfrm>
            <a:off x="1557101" y="2351983"/>
            <a:ext cx="5753903" cy="1209844"/>
          </a:xfrm>
          <a:prstGeom prst="rect">
            <a:avLst/>
          </a:prstGeom>
        </p:spPr>
      </p:pic>
      <p:pic>
        <p:nvPicPr>
          <p:cNvPr id="28" name="Picture 27">
            <a:extLst>
              <a:ext uri="{FF2B5EF4-FFF2-40B4-BE49-F238E27FC236}">
                <a16:creationId xmlns:a16="http://schemas.microsoft.com/office/drawing/2014/main" id="{30218445-8D61-739F-B628-925FA24032BD}"/>
              </a:ext>
            </a:extLst>
          </p:cNvPr>
          <p:cNvPicPr>
            <a:picLocks noChangeAspect="1"/>
          </p:cNvPicPr>
          <p:nvPr/>
        </p:nvPicPr>
        <p:blipFill>
          <a:blip r:embed="rId5"/>
          <a:stretch>
            <a:fillRect/>
          </a:stretch>
        </p:blipFill>
        <p:spPr>
          <a:xfrm>
            <a:off x="1538047" y="3891381"/>
            <a:ext cx="5753902" cy="1152686"/>
          </a:xfrm>
          <a:prstGeom prst="rect">
            <a:avLst/>
          </a:prstGeom>
        </p:spPr>
      </p:pic>
      <p:sp>
        <p:nvSpPr>
          <p:cNvPr id="29" name="Rectangle 28">
            <a:extLst>
              <a:ext uri="{FF2B5EF4-FFF2-40B4-BE49-F238E27FC236}">
                <a16:creationId xmlns:a16="http://schemas.microsoft.com/office/drawing/2014/main" id="{2BD9DA8B-0FF3-26AA-4155-5C5C82C6860E}"/>
              </a:ext>
            </a:extLst>
          </p:cNvPr>
          <p:cNvSpPr/>
          <p:nvPr/>
        </p:nvSpPr>
        <p:spPr>
          <a:xfrm>
            <a:off x="1547573" y="5709894"/>
            <a:ext cx="5753902" cy="112465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5A8ACB3F-7C39-DF72-443D-739015B68D23}"/>
              </a:ext>
            </a:extLst>
          </p:cNvPr>
          <p:cNvPicPr>
            <a:picLocks noChangeAspect="1"/>
          </p:cNvPicPr>
          <p:nvPr/>
        </p:nvPicPr>
        <p:blipFill>
          <a:blip r:embed="rId6"/>
          <a:stretch>
            <a:fillRect/>
          </a:stretch>
        </p:blipFill>
        <p:spPr>
          <a:xfrm>
            <a:off x="1538046" y="5588824"/>
            <a:ext cx="5772957" cy="1086002"/>
          </a:xfrm>
          <a:prstGeom prst="rect">
            <a:avLst/>
          </a:prstGeom>
        </p:spPr>
      </p:pic>
    </p:spTree>
    <p:extLst>
      <p:ext uri="{BB962C8B-B14F-4D97-AF65-F5344CB8AC3E}">
        <p14:creationId xmlns:p14="http://schemas.microsoft.com/office/powerpoint/2010/main" val="264638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0DA435-4B93-EFC7-51D9-EEB7DA0E2A59}"/>
              </a:ext>
            </a:extLst>
          </p:cNvPr>
          <p:cNvSpPr>
            <a:spLocks noGrp="1"/>
          </p:cNvSpPr>
          <p:nvPr>
            <p:ph type="sldNum" sz="quarter" idx="12"/>
          </p:nvPr>
        </p:nvSpPr>
        <p:spPr/>
        <p:txBody>
          <a:bodyPr/>
          <a:lstStyle/>
          <a:p>
            <a:fld id="{F15DF4B7-D390-4743-BC4A-39E252620E6B}" type="slidenum">
              <a:rPr lang="en-US" smtClean="0"/>
              <a:pPr/>
              <a:t>27</a:t>
            </a:fld>
            <a:endParaRPr lang="en-US" dirty="0"/>
          </a:p>
        </p:txBody>
      </p:sp>
      <p:sp>
        <p:nvSpPr>
          <p:cNvPr id="6" name="Text Placeholder 3">
            <a:extLst>
              <a:ext uri="{FF2B5EF4-FFF2-40B4-BE49-F238E27FC236}">
                <a16:creationId xmlns:a16="http://schemas.microsoft.com/office/drawing/2014/main" id="{8DA9D476-A7CE-6875-12FB-43BB7DDE8243}"/>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Reserved keywords: for loops</a:t>
            </a:r>
          </a:p>
        </p:txBody>
      </p:sp>
      <p:sp>
        <p:nvSpPr>
          <p:cNvPr id="9" name="TextBox 8">
            <a:extLst>
              <a:ext uri="{FF2B5EF4-FFF2-40B4-BE49-F238E27FC236}">
                <a16:creationId xmlns:a16="http://schemas.microsoft.com/office/drawing/2014/main" id="{EC4799CB-1353-B04E-D45F-3F6AF18FF69E}"/>
              </a:ext>
            </a:extLst>
          </p:cNvPr>
          <p:cNvSpPr txBox="1"/>
          <p:nvPr/>
        </p:nvSpPr>
        <p:spPr>
          <a:xfrm>
            <a:off x="363469" y="992877"/>
            <a:ext cx="7515199" cy="2585323"/>
          </a:xfrm>
          <a:prstGeom prst="rect">
            <a:avLst/>
          </a:prstGeom>
          <a:noFill/>
        </p:spPr>
        <p:txBody>
          <a:bodyPr wrap="none" rtlCol="0">
            <a:spAutoFit/>
          </a:bodyPr>
          <a:lstStyle/>
          <a:p>
            <a:pPr marL="285750" indent="-285750">
              <a:buFont typeface="Arial" panose="020B0604020202020204" pitchFamily="34" charset="0"/>
              <a:buChar char="•"/>
            </a:pPr>
            <a:r>
              <a:rPr lang="en-US" dirty="0"/>
              <a:t>The for loop is the basic looping construct in bash: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The for and do line can be written on the same line: for args in list; do</a:t>
            </a:r>
          </a:p>
          <a:p>
            <a:pPr marL="285750" indent="-285750">
              <a:buFont typeface="Arial" panose="020B0604020202020204" pitchFamily="34" charset="0"/>
              <a:buChar char="•"/>
            </a:pPr>
            <a:endParaRPr lang="en-US" dirty="0"/>
          </a:p>
        </p:txBody>
      </p:sp>
      <p:sp>
        <p:nvSpPr>
          <p:cNvPr id="2" name="Rectangle 1">
            <a:extLst>
              <a:ext uri="{FF2B5EF4-FFF2-40B4-BE49-F238E27FC236}">
                <a16:creationId xmlns:a16="http://schemas.microsoft.com/office/drawing/2014/main" id="{CFB4675E-69AA-8AFA-5584-0C3415867B1F}"/>
              </a:ext>
            </a:extLst>
          </p:cNvPr>
          <p:cNvSpPr/>
          <p:nvPr/>
        </p:nvSpPr>
        <p:spPr>
          <a:xfrm>
            <a:off x="20425" y="3444918"/>
            <a:ext cx="2821927" cy="258532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8CFA8C8-7332-C129-DDB9-C4914B0BBA07}"/>
              </a:ext>
            </a:extLst>
          </p:cNvPr>
          <p:cNvSpPr/>
          <p:nvPr/>
        </p:nvSpPr>
        <p:spPr>
          <a:xfrm>
            <a:off x="1861851" y="1435869"/>
            <a:ext cx="4175392" cy="129396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96F1868-00AC-5132-1DA1-C876FED74316}"/>
              </a:ext>
            </a:extLst>
          </p:cNvPr>
          <p:cNvPicPr>
            <a:picLocks noChangeAspect="1"/>
          </p:cNvPicPr>
          <p:nvPr/>
        </p:nvPicPr>
        <p:blipFill>
          <a:blip r:embed="rId3"/>
          <a:stretch>
            <a:fillRect/>
          </a:stretch>
        </p:blipFill>
        <p:spPr>
          <a:xfrm>
            <a:off x="2006727" y="1372314"/>
            <a:ext cx="3905795" cy="1419423"/>
          </a:xfrm>
          <a:prstGeom prst="rect">
            <a:avLst/>
          </a:prstGeom>
        </p:spPr>
      </p:pic>
      <p:sp>
        <p:nvSpPr>
          <p:cNvPr id="8" name="Rectangle 7">
            <a:extLst>
              <a:ext uri="{FF2B5EF4-FFF2-40B4-BE49-F238E27FC236}">
                <a16:creationId xmlns:a16="http://schemas.microsoft.com/office/drawing/2014/main" id="{4903E2A1-5BA2-7E83-20AE-4CD457879486}"/>
              </a:ext>
            </a:extLst>
          </p:cNvPr>
          <p:cNvSpPr/>
          <p:nvPr/>
        </p:nvSpPr>
        <p:spPr>
          <a:xfrm>
            <a:off x="2930484" y="3451768"/>
            <a:ext cx="3161841" cy="258532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9266763-2068-780C-5263-DAF9FA5958C5}"/>
              </a:ext>
            </a:extLst>
          </p:cNvPr>
          <p:cNvPicPr>
            <a:picLocks noChangeAspect="1"/>
          </p:cNvPicPr>
          <p:nvPr/>
        </p:nvPicPr>
        <p:blipFill>
          <a:blip r:embed="rId4"/>
          <a:stretch>
            <a:fillRect/>
          </a:stretch>
        </p:blipFill>
        <p:spPr>
          <a:xfrm>
            <a:off x="84837" y="3451768"/>
            <a:ext cx="2669380" cy="2578473"/>
          </a:xfrm>
          <a:prstGeom prst="rect">
            <a:avLst/>
          </a:prstGeom>
        </p:spPr>
      </p:pic>
      <p:pic>
        <p:nvPicPr>
          <p:cNvPr id="16" name="Picture 15">
            <a:extLst>
              <a:ext uri="{FF2B5EF4-FFF2-40B4-BE49-F238E27FC236}">
                <a16:creationId xmlns:a16="http://schemas.microsoft.com/office/drawing/2014/main" id="{9EA5EE31-AC58-482D-415B-35889DBD2287}"/>
              </a:ext>
            </a:extLst>
          </p:cNvPr>
          <p:cNvPicPr>
            <a:picLocks noChangeAspect="1"/>
          </p:cNvPicPr>
          <p:nvPr/>
        </p:nvPicPr>
        <p:blipFill>
          <a:blip r:embed="rId5"/>
          <a:stretch>
            <a:fillRect/>
          </a:stretch>
        </p:blipFill>
        <p:spPr>
          <a:xfrm>
            <a:off x="3055430" y="3428999"/>
            <a:ext cx="2944998" cy="2585323"/>
          </a:xfrm>
          <a:prstGeom prst="rect">
            <a:avLst/>
          </a:prstGeom>
        </p:spPr>
      </p:pic>
      <p:sp>
        <p:nvSpPr>
          <p:cNvPr id="17" name="Rectangle 16">
            <a:extLst>
              <a:ext uri="{FF2B5EF4-FFF2-40B4-BE49-F238E27FC236}">
                <a16:creationId xmlns:a16="http://schemas.microsoft.com/office/drawing/2014/main" id="{5017174D-24F2-5CE3-B2B9-8FC0EF374FC4}"/>
              </a:ext>
            </a:extLst>
          </p:cNvPr>
          <p:cNvSpPr/>
          <p:nvPr/>
        </p:nvSpPr>
        <p:spPr>
          <a:xfrm>
            <a:off x="6193088" y="3451768"/>
            <a:ext cx="2930488" cy="258532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9037CE7-723C-6DDD-1066-729F5F3959B9}"/>
              </a:ext>
            </a:extLst>
          </p:cNvPr>
          <p:cNvPicPr>
            <a:picLocks noChangeAspect="1"/>
          </p:cNvPicPr>
          <p:nvPr/>
        </p:nvPicPr>
        <p:blipFill>
          <a:blip r:embed="rId6"/>
          <a:stretch>
            <a:fillRect/>
          </a:stretch>
        </p:blipFill>
        <p:spPr>
          <a:xfrm>
            <a:off x="6305403" y="3456105"/>
            <a:ext cx="2753760" cy="2574136"/>
          </a:xfrm>
          <a:prstGeom prst="rect">
            <a:avLst/>
          </a:prstGeom>
        </p:spPr>
      </p:pic>
    </p:spTree>
    <p:extLst>
      <p:ext uri="{BB962C8B-B14F-4D97-AF65-F5344CB8AC3E}">
        <p14:creationId xmlns:p14="http://schemas.microsoft.com/office/powerpoint/2010/main" val="948367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0DA435-4B93-EFC7-51D9-EEB7DA0E2A59}"/>
              </a:ext>
            </a:extLst>
          </p:cNvPr>
          <p:cNvSpPr>
            <a:spLocks noGrp="1"/>
          </p:cNvSpPr>
          <p:nvPr>
            <p:ph type="sldNum" sz="quarter" idx="12"/>
          </p:nvPr>
        </p:nvSpPr>
        <p:spPr/>
        <p:txBody>
          <a:bodyPr/>
          <a:lstStyle/>
          <a:p>
            <a:fld id="{F15DF4B7-D390-4743-BC4A-39E252620E6B}" type="slidenum">
              <a:rPr lang="en-US" smtClean="0"/>
              <a:pPr/>
              <a:t>28</a:t>
            </a:fld>
            <a:endParaRPr lang="en-US" dirty="0"/>
          </a:p>
        </p:txBody>
      </p:sp>
      <p:sp>
        <p:nvSpPr>
          <p:cNvPr id="6" name="Text Placeholder 3">
            <a:extLst>
              <a:ext uri="{FF2B5EF4-FFF2-40B4-BE49-F238E27FC236}">
                <a16:creationId xmlns:a16="http://schemas.microsoft.com/office/drawing/2014/main" id="{8DA9D476-A7CE-6875-12FB-43BB7DDE8243}"/>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Reserved keywords: while</a:t>
            </a:r>
          </a:p>
        </p:txBody>
      </p:sp>
      <p:sp>
        <p:nvSpPr>
          <p:cNvPr id="9" name="TextBox 8">
            <a:extLst>
              <a:ext uri="{FF2B5EF4-FFF2-40B4-BE49-F238E27FC236}">
                <a16:creationId xmlns:a16="http://schemas.microsoft.com/office/drawing/2014/main" id="{EC4799CB-1353-B04E-D45F-3F6AF18FF69E}"/>
              </a:ext>
            </a:extLst>
          </p:cNvPr>
          <p:cNvSpPr txBox="1"/>
          <p:nvPr/>
        </p:nvSpPr>
        <p:spPr>
          <a:xfrm>
            <a:off x="848299" y="2136338"/>
            <a:ext cx="7040730"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002060"/>
                </a:solidFill>
                <a:effectLst/>
              </a:rPr>
              <a:t>while [ condition ];  :</a:t>
            </a:r>
            <a:r>
              <a:rPr lang="en-US" b="0" i="0" dirty="0">
                <a:solidFill>
                  <a:srgbClr val="002060"/>
                </a:solidFill>
                <a:effectLst/>
              </a:rPr>
              <a:t> Starts the while loop with a specified condition in square brackets “[]”. The loop continues executing as long as this condition is </a:t>
            </a:r>
            <a:r>
              <a:rPr lang="en-US" b="1" i="0" dirty="0">
                <a:solidFill>
                  <a:srgbClr val="002060"/>
                </a:solidFill>
                <a:effectLst/>
              </a:rPr>
              <a:t>true</a:t>
            </a:r>
            <a:r>
              <a:rPr lang="en-US" b="0" i="0" dirty="0">
                <a:solidFill>
                  <a:srgbClr val="002060"/>
                </a:solidFill>
                <a:effectLst/>
              </a:rPr>
              <a:t>.</a:t>
            </a:r>
          </a:p>
          <a:p>
            <a:pPr marL="285750" indent="-285750" algn="just">
              <a:buFont typeface="Arial" panose="020B0604020202020204" pitchFamily="34" charset="0"/>
              <a:buChar char="•"/>
            </a:pPr>
            <a:r>
              <a:rPr lang="en-US" b="1" i="0" dirty="0">
                <a:solidFill>
                  <a:srgbClr val="002060"/>
                </a:solidFill>
                <a:effectLst/>
              </a:rPr>
              <a:t>do:</a:t>
            </a:r>
            <a:r>
              <a:rPr lang="en-US" b="0" i="0" dirty="0">
                <a:solidFill>
                  <a:srgbClr val="002060"/>
                </a:solidFill>
                <a:effectLst/>
              </a:rPr>
              <a:t> Marks the beginning of the loop body.</a:t>
            </a:r>
          </a:p>
          <a:p>
            <a:pPr marL="285750" indent="-285750" algn="just">
              <a:buFont typeface="Arial" panose="020B0604020202020204" pitchFamily="34" charset="0"/>
              <a:buChar char="•"/>
            </a:pPr>
            <a:r>
              <a:rPr lang="en-US" b="1" i="0" dirty="0">
                <a:solidFill>
                  <a:srgbClr val="002060"/>
                </a:solidFill>
                <a:effectLst/>
              </a:rPr>
              <a:t>command:</a:t>
            </a:r>
            <a:r>
              <a:rPr lang="en-US" b="0" i="0" dirty="0">
                <a:solidFill>
                  <a:srgbClr val="002060"/>
                </a:solidFill>
                <a:effectLst/>
              </a:rPr>
              <a:t> Command or statement to be executed in each iteration of the loop.</a:t>
            </a:r>
          </a:p>
          <a:p>
            <a:pPr marL="285750" indent="-285750" algn="just">
              <a:buFont typeface="Arial" panose="020B0604020202020204" pitchFamily="34" charset="0"/>
              <a:buChar char="•"/>
            </a:pPr>
            <a:r>
              <a:rPr lang="en-US" b="1" i="0" dirty="0">
                <a:solidFill>
                  <a:srgbClr val="002060"/>
                </a:solidFill>
                <a:effectLst/>
              </a:rPr>
              <a:t>done:</a:t>
            </a:r>
            <a:r>
              <a:rPr lang="en-US" b="0" i="0" dirty="0">
                <a:solidFill>
                  <a:srgbClr val="002060"/>
                </a:solidFill>
                <a:effectLst/>
              </a:rPr>
              <a:t> Indicates the end of the loop body. The script returns to the while loop, re-evaluates the condition, and continues looping if the condition is still </a:t>
            </a:r>
            <a:r>
              <a:rPr lang="en-US" b="1" i="0" dirty="0">
                <a:solidFill>
                  <a:srgbClr val="002060"/>
                </a:solidFill>
                <a:effectLst/>
              </a:rPr>
              <a:t>true</a:t>
            </a:r>
            <a:r>
              <a:rPr lang="en-US" b="0" i="0" dirty="0">
                <a:solidFill>
                  <a:srgbClr val="002060"/>
                </a:solidFill>
                <a:effectLst/>
              </a:rPr>
              <a:t>.</a:t>
            </a:r>
          </a:p>
        </p:txBody>
      </p:sp>
      <p:sp>
        <p:nvSpPr>
          <p:cNvPr id="7" name="Rectangle 6">
            <a:extLst>
              <a:ext uri="{FF2B5EF4-FFF2-40B4-BE49-F238E27FC236}">
                <a16:creationId xmlns:a16="http://schemas.microsoft.com/office/drawing/2014/main" id="{7C049C6C-6898-A17F-5167-A786C7D16EF1}"/>
              </a:ext>
            </a:extLst>
          </p:cNvPr>
          <p:cNvSpPr/>
          <p:nvPr/>
        </p:nvSpPr>
        <p:spPr>
          <a:xfrm>
            <a:off x="2115714" y="1201649"/>
            <a:ext cx="4505899" cy="6387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1374DCE-0951-48B2-0E01-4E7AFCDA0749}"/>
              </a:ext>
            </a:extLst>
          </p:cNvPr>
          <p:cNvPicPr>
            <a:picLocks noChangeAspect="1"/>
          </p:cNvPicPr>
          <p:nvPr/>
        </p:nvPicPr>
        <p:blipFill>
          <a:blip r:embed="rId3"/>
          <a:stretch>
            <a:fillRect/>
          </a:stretch>
        </p:blipFill>
        <p:spPr>
          <a:xfrm>
            <a:off x="2210949" y="1282285"/>
            <a:ext cx="4315427" cy="476316"/>
          </a:xfrm>
          <a:prstGeom prst="rect">
            <a:avLst/>
          </a:prstGeom>
        </p:spPr>
      </p:pic>
      <p:sp>
        <p:nvSpPr>
          <p:cNvPr id="11" name="Rectangle 10">
            <a:extLst>
              <a:ext uri="{FF2B5EF4-FFF2-40B4-BE49-F238E27FC236}">
                <a16:creationId xmlns:a16="http://schemas.microsoft.com/office/drawing/2014/main" id="{8481BA32-F95D-1ADF-F0B3-3D7AC8987426}"/>
              </a:ext>
            </a:extLst>
          </p:cNvPr>
          <p:cNvSpPr/>
          <p:nvPr/>
        </p:nvSpPr>
        <p:spPr>
          <a:xfrm>
            <a:off x="1277957" y="5203051"/>
            <a:ext cx="7040729" cy="75039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EF19146-D0F7-6429-865D-00C7D2B2EC61}"/>
              </a:ext>
            </a:extLst>
          </p:cNvPr>
          <p:cNvPicPr>
            <a:picLocks noChangeAspect="1"/>
          </p:cNvPicPr>
          <p:nvPr/>
        </p:nvPicPr>
        <p:blipFill>
          <a:blip r:embed="rId4"/>
          <a:stretch>
            <a:fillRect/>
          </a:stretch>
        </p:blipFill>
        <p:spPr>
          <a:xfrm>
            <a:off x="1391861" y="5246321"/>
            <a:ext cx="6826471" cy="633617"/>
          </a:xfrm>
          <a:prstGeom prst="rect">
            <a:avLst/>
          </a:prstGeom>
        </p:spPr>
      </p:pic>
    </p:spTree>
    <p:extLst>
      <p:ext uri="{BB962C8B-B14F-4D97-AF65-F5344CB8AC3E}">
        <p14:creationId xmlns:p14="http://schemas.microsoft.com/office/powerpoint/2010/main" val="4288751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720964-4E6C-112A-1170-8847D7B01A8F}"/>
              </a:ext>
            </a:extLst>
          </p:cNvPr>
          <p:cNvPicPr>
            <a:picLocks noChangeAspect="1"/>
          </p:cNvPicPr>
          <p:nvPr/>
        </p:nvPicPr>
        <p:blipFill>
          <a:blip r:embed="rId3"/>
          <a:stretch>
            <a:fillRect/>
          </a:stretch>
        </p:blipFill>
        <p:spPr>
          <a:xfrm>
            <a:off x="0" y="1407767"/>
            <a:ext cx="9144000" cy="4667498"/>
          </a:xfrm>
          <a:prstGeom prst="rect">
            <a:avLst/>
          </a:prstGeom>
        </p:spPr>
      </p:pic>
      <p:sp>
        <p:nvSpPr>
          <p:cNvPr id="8" name="Text Placeholder 3">
            <a:extLst>
              <a:ext uri="{FF2B5EF4-FFF2-40B4-BE49-F238E27FC236}">
                <a16:creationId xmlns:a16="http://schemas.microsoft.com/office/drawing/2014/main" id="{8A926090-CD91-B0E8-307D-9771FEE7C042}"/>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Git vs Github</a:t>
            </a:r>
          </a:p>
        </p:txBody>
      </p:sp>
    </p:spTree>
    <p:extLst>
      <p:ext uri="{BB962C8B-B14F-4D97-AF65-F5344CB8AC3E}">
        <p14:creationId xmlns:p14="http://schemas.microsoft.com/office/powerpoint/2010/main" val="13118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965A32-7746-4957-D529-0CF3D73942D3}"/>
              </a:ext>
            </a:extLst>
          </p:cNvPr>
          <p:cNvSpPr>
            <a:spLocks noGrp="1"/>
          </p:cNvSpPr>
          <p:nvPr>
            <p:ph type="sldNum" sz="quarter" idx="12"/>
          </p:nvPr>
        </p:nvSpPr>
        <p:spPr/>
        <p:txBody>
          <a:bodyPr/>
          <a:lstStyle/>
          <a:p>
            <a:fld id="{F15DF4B7-D390-4743-BC4A-39E252620E6B}" type="slidenum">
              <a:rPr lang="en-US" smtClean="0"/>
              <a:pPr/>
              <a:t>3</a:t>
            </a:fld>
            <a:endParaRPr lang="en-US" dirty="0"/>
          </a:p>
        </p:txBody>
      </p:sp>
      <p:sp>
        <p:nvSpPr>
          <p:cNvPr id="6" name="Text Placeholder 3">
            <a:extLst>
              <a:ext uri="{FF2B5EF4-FFF2-40B4-BE49-F238E27FC236}">
                <a16:creationId xmlns:a16="http://schemas.microsoft.com/office/drawing/2014/main" id="{D50A9493-7A49-DAB7-0D85-5E9A32932954}"/>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Components of a Computer</a:t>
            </a:r>
          </a:p>
        </p:txBody>
      </p:sp>
      <p:sp>
        <p:nvSpPr>
          <p:cNvPr id="8" name="Rectangle 7">
            <a:extLst>
              <a:ext uri="{FF2B5EF4-FFF2-40B4-BE49-F238E27FC236}">
                <a16:creationId xmlns:a16="http://schemas.microsoft.com/office/drawing/2014/main" id="{1E81D7D1-06B1-401D-61FB-04733840A3D0}"/>
              </a:ext>
            </a:extLst>
          </p:cNvPr>
          <p:cNvSpPr/>
          <p:nvPr/>
        </p:nvSpPr>
        <p:spPr>
          <a:xfrm>
            <a:off x="1355076" y="1151263"/>
            <a:ext cx="6156320" cy="4283725"/>
          </a:xfrm>
          <a:prstGeom prst="rect">
            <a:avLst/>
          </a:prstGeom>
          <a:solidFill>
            <a:srgbClr val="FAF0DE"/>
          </a:solidFill>
          <a:ln w="19050"/>
        </p:spPr>
        <p:style>
          <a:lnRef idx="1">
            <a:schemeClr val="dk1"/>
          </a:lnRef>
          <a:fillRef idx="2">
            <a:schemeClr val="dk1"/>
          </a:fillRef>
          <a:effectRef idx="1">
            <a:schemeClr val="dk1"/>
          </a:effectRef>
          <a:fontRef idx="minor">
            <a:schemeClr val="dk1"/>
          </a:fontRef>
        </p:style>
        <p:txBody>
          <a:bodyPr rtlCol="0" anchor="ctr"/>
          <a:lstStyle/>
          <a:p>
            <a:pPr algn="ctr"/>
            <a:endParaRPr lang="en-US" dirty="0">
              <a:latin typeface="Comic Sans MS" panose="030F0702030302020204" pitchFamily="66" charset="0"/>
            </a:endParaRPr>
          </a:p>
        </p:txBody>
      </p:sp>
      <p:sp>
        <p:nvSpPr>
          <p:cNvPr id="9" name="Rectangle 8">
            <a:extLst>
              <a:ext uri="{FF2B5EF4-FFF2-40B4-BE49-F238E27FC236}">
                <a16:creationId xmlns:a16="http://schemas.microsoft.com/office/drawing/2014/main" id="{7F6353D7-DEE6-C4A7-00CD-A7440634BF85}"/>
              </a:ext>
            </a:extLst>
          </p:cNvPr>
          <p:cNvSpPr/>
          <p:nvPr/>
        </p:nvSpPr>
        <p:spPr>
          <a:xfrm>
            <a:off x="1648933" y="1419340"/>
            <a:ext cx="980501" cy="495759"/>
          </a:xfrm>
          <a:prstGeom prst="rect">
            <a:avLst/>
          </a:prstGeom>
          <a:solidFill>
            <a:srgbClr val="FAF0D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B2F43"/>
                </a:solidFill>
                <a:latin typeface="Arial" panose="020B0604020202020204" pitchFamily="34" charset="0"/>
                <a:cs typeface="Arial" panose="020B0604020202020204" pitchFamily="34" charset="0"/>
              </a:rPr>
              <a:t>CPU</a:t>
            </a:r>
          </a:p>
        </p:txBody>
      </p:sp>
      <p:sp>
        <p:nvSpPr>
          <p:cNvPr id="10" name="Rectangle 9">
            <a:extLst>
              <a:ext uri="{FF2B5EF4-FFF2-40B4-BE49-F238E27FC236}">
                <a16:creationId xmlns:a16="http://schemas.microsoft.com/office/drawing/2014/main" id="{214AE04D-FF45-C04E-2127-045774D82435}"/>
              </a:ext>
            </a:extLst>
          </p:cNvPr>
          <p:cNvSpPr/>
          <p:nvPr/>
        </p:nvSpPr>
        <p:spPr>
          <a:xfrm>
            <a:off x="2790470" y="1419340"/>
            <a:ext cx="980501" cy="495759"/>
          </a:xfrm>
          <a:prstGeom prst="rect">
            <a:avLst/>
          </a:prstGeom>
          <a:solidFill>
            <a:srgbClr val="FAF0D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B2F43"/>
                </a:solidFill>
                <a:latin typeface="Arial" panose="020B0604020202020204" pitchFamily="34" charset="0"/>
                <a:cs typeface="Arial" panose="020B0604020202020204" pitchFamily="34" charset="0"/>
              </a:rPr>
              <a:t>Memory</a:t>
            </a:r>
          </a:p>
        </p:txBody>
      </p:sp>
      <p:sp>
        <p:nvSpPr>
          <p:cNvPr id="11" name="Rectangle 10">
            <a:extLst>
              <a:ext uri="{FF2B5EF4-FFF2-40B4-BE49-F238E27FC236}">
                <a16:creationId xmlns:a16="http://schemas.microsoft.com/office/drawing/2014/main" id="{6EF00B2F-F2EE-1F72-899B-BE051547C03E}"/>
              </a:ext>
            </a:extLst>
          </p:cNvPr>
          <p:cNvSpPr/>
          <p:nvPr/>
        </p:nvSpPr>
        <p:spPr>
          <a:xfrm>
            <a:off x="3932007" y="1419340"/>
            <a:ext cx="980501" cy="495759"/>
          </a:xfrm>
          <a:prstGeom prst="rect">
            <a:avLst/>
          </a:prstGeom>
          <a:solidFill>
            <a:srgbClr val="FAF0D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B2F43"/>
                </a:solidFill>
                <a:latin typeface="Arial" panose="020B0604020202020204" pitchFamily="34" charset="0"/>
                <a:cs typeface="Arial" panose="020B0604020202020204" pitchFamily="34" charset="0"/>
              </a:rPr>
              <a:t>Disk</a:t>
            </a:r>
            <a:endParaRPr lang="en-US" dirty="0">
              <a:solidFill>
                <a:srgbClr val="1B2F43"/>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EAF28B5-9A61-18F3-AC01-5F864F8D483D}"/>
              </a:ext>
            </a:extLst>
          </p:cNvPr>
          <p:cNvSpPr/>
          <p:nvPr/>
        </p:nvSpPr>
        <p:spPr>
          <a:xfrm>
            <a:off x="5073544" y="1419340"/>
            <a:ext cx="980501" cy="495759"/>
          </a:xfrm>
          <a:prstGeom prst="rect">
            <a:avLst/>
          </a:prstGeom>
          <a:solidFill>
            <a:srgbClr val="FAF0D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C578CD-3558-8A73-7F30-0741FEF01ED7}"/>
              </a:ext>
            </a:extLst>
          </p:cNvPr>
          <p:cNvSpPr/>
          <p:nvPr/>
        </p:nvSpPr>
        <p:spPr>
          <a:xfrm>
            <a:off x="6239496" y="1423012"/>
            <a:ext cx="980501" cy="495759"/>
          </a:xfrm>
          <a:prstGeom prst="rect">
            <a:avLst/>
          </a:prstGeom>
          <a:solidFill>
            <a:srgbClr val="FAF0D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290ECC-855E-2CCC-1E53-3E77CB58F5F2}"/>
              </a:ext>
            </a:extLst>
          </p:cNvPr>
          <p:cNvSpPr txBox="1"/>
          <p:nvPr/>
        </p:nvSpPr>
        <p:spPr>
          <a:xfrm>
            <a:off x="5155054" y="1405609"/>
            <a:ext cx="841897" cy="523220"/>
          </a:xfrm>
          <a:prstGeom prst="rect">
            <a:avLst/>
          </a:prstGeom>
          <a:noFill/>
        </p:spPr>
        <p:txBody>
          <a:bodyPr wrap="none" rtlCol="0">
            <a:spAutoFit/>
          </a:bodyPr>
          <a:lstStyle/>
          <a:p>
            <a:r>
              <a:rPr lang="en-US" sz="1400" dirty="0">
                <a:solidFill>
                  <a:srgbClr val="1B2F43"/>
                </a:solidFill>
                <a:latin typeface="Arial" panose="020B0604020202020204" pitchFamily="34" charset="0"/>
                <a:cs typeface="Arial" panose="020B0604020202020204" pitchFamily="34" charset="0"/>
              </a:rPr>
              <a:t>Network</a:t>
            </a:r>
          </a:p>
          <a:p>
            <a:r>
              <a:rPr lang="en-US" sz="1400" dirty="0">
                <a:solidFill>
                  <a:srgbClr val="1B2F43"/>
                </a:solidFill>
                <a:latin typeface="Arial" panose="020B0604020202020204" pitchFamily="34" charset="0"/>
                <a:cs typeface="Arial" panose="020B0604020202020204" pitchFamily="34" charset="0"/>
              </a:rPr>
              <a:t>Adapter</a:t>
            </a:r>
          </a:p>
        </p:txBody>
      </p:sp>
      <p:sp>
        <p:nvSpPr>
          <p:cNvPr id="16" name="TextBox 15">
            <a:extLst>
              <a:ext uri="{FF2B5EF4-FFF2-40B4-BE49-F238E27FC236}">
                <a16:creationId xmlns:a16="http://schemas.microsoft.com/office/drawing/2014/main" id="{1B3CC5AD-5AFC-9B69-8B89-84EA671F1BD9}"/>
              </a:ext>
            </a:extLst>
          </p:cNvPr>
          <p:cNvSpPr txBox="1"/>
          <p:nvPr/>
        </p:nvSpPr>
        <p:spPr>
          <a:xfrm>
            <a:off x="6360149" y="1419340"/>
            <a:ext cx="829315" cy="523220"/>
          </a:xfrm>
          <a:prstGeom prst="rect">
            <a:avLst/>
          </a:prstGeom>
          <a:noFill/>
        </p:spPr>
        <p:txBody>
          <a:bodyPr wrap="square">
            <a:spAutoFit/>
          </a:bodyPr>
          <a:lstStyle/>
          <a:p>
            <a:r>
              <a:rPr lang="en-US" sz="1400" dirty="0">
                <a:solidFill>
                  <a:srgbClr val="1B2F43"/>
                </a:solidFill>
                <a:latin typeface="Arial" panose="020B0604020202020204" pitchFamily="34" charset="0"/>
                <a:cs typeface="Arial" panose="020B0604020202020204" pitchFamily="34" charset="0"/>
              </a:rPr>
              <a:t>Display</a:t>
            </a:r>
          </a:p>
          <a:p>
            <a:r>
              <a:rPr lang="en-US" sz="1400" dirty="0">
                <a:solidFill>
                  <a:srgbClr val="1B2F43"/>
                </a:solidFill>
                <a:latin typeface="Arial" panose="020B0604020202020204" pitchFamily="34" charset="0"/>
                <a:cs typeface="Arial" panose="020B0604020202020204" pitchFamily="34" charset="0"/>
              </a:rPr>
              <a:t>Adapter</a:t>
            </a:r>
          </a:p>
        </p:txBody>
      </p:sp>
      <p:sp>
        <p:nvSpPr>
          <p:cNvPr id="17" name="Rectangle 16">
            <a:extLst>
              <a:ext uri="{FF2B5EF4-FFF2-40B4-BE49-F238E27FC236}">
                <a16:creationId xmlns:a16="http://schemas.microsoft.com/office/drawing/2014/main" id="{E06A33E9-4FF3-3B94-8B44-08656532AF60}"/>
              </a:ext>
            </a:extLst>
          </p:cNvPr>
          <p:cNvSpPr/>
          <p:nvPr/>
        </p:nvSpPr>
        <p:spPr>
          <a:xfrm>
            <a:off x="1648933" y="2181340"/>
            <a:ext cx="5540531" cy="2842352"/>
          </a:xfrm>
          <a:prstGeom prst="rect">
            <a:avLst/>
          </a:prstGeom>
          <a:solidFill>
            <a:schemeClr val="tx2">
              <a:lumMod val="20000"/>
              <a:lumOff val="80000"/>
            </a:schemeClr>
          </a:solidFill>
          <a:ln w="190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Arial" panose="020B0604020202020204" pitchFamily="34" charset="0"/>
                <a:cs typeface="Arial" panose="020B0604020202020204" pitchFamily="34" charset="0"/>
              </a:rPr>
              <a:t>Terminal</a:t>
            </a:r>
            <a:endParaRPr lang="en-US" sz="18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D1A40F7-258A-E846-C91E-44184313638B}"/>
              </a:ext>
            </a:extLst>
          </p:cNvPr>
          <p:cNvSpPr/>
          <p:nvPr/>
        </p:nvSpPr>
        <p:spPr>
          <a:xfrm>
            <a:off x="1972020" y="2346593"/>
            <a:ext cx="4869455" cy="517330"/>
          </a:xfrm>
          <a:prstGeom prst="rect">
            <a:avLst/>
          </a:prstGeom>
          <a:solidFill>
            <a:schemeClr val="accent2">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The Kernel</a:t>
            </a:r>
          </a:p>
        </p:txBody>
      </p:sp>
      <p:sp>
        <p:nvSpPr>
          <p:cNvPr id="20" name="Rectangle 19">
            <a:extLst>
              <a:ext uri="{FF2B5EF4-FFF2-40B4-BE49-F238E27FC236}">
                <a16:creationId xmlns:a16="http://schemas.microsoft.com/office/drawing/2014/main" id="{CF1D86B0-7494-5A82-2722-44316323439E}"/>
              </a:ext>
            </a:extLst>
          </p:cNvPr>
          <p:cNvSpPr/>
          <p:nvPr/>
        </p:nvSpPr>
        <p:spPr>
          <a:xfrm>
            <a:off x="3768695" y="3536414"/>
            <a:ext cx="1244906" cy="517330"/>
          </a:xfrm>
          <a:prstGeom prst="rect">
            <a:avLst/>
          </a:prstGeom>
          <a:solidFill>
            <a:srgbClr val="B0DCFF"/>
          </a:solidFill>
          <a:ln w="1905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3903406-6C78-3067-B206-9B74FE8B6C64}"/>
              </a:ext>
            </a:extLst>
          </p:cNvPr>
          <p:cNvCxnSpPr>
            <a:endCxn id="20" idx="1"/>
          </p:cNvCxnSpPr>
          <p:nvPr/>
        </p:nvCxnSpPr>
        <p:spPr>
          <a:xfrm>
            <a:off x="3216926" y="3795079"/>
            <a:ext cx="551769"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95864CBE-7AEE-377E-222D-3AB5A5EEAF78}"/>
              </a:ext>
            </a:extLst>
          </p:cNvPr>
          <p:cNvCxnSpPr>
            <a:stCxn id="20" idx="3"/>
            <a:endCxn id="21" idx="1"/>
          </p:cNvCxnSpPr>
          <p:nvPr/>
        </p:nvCxnSpPr>
        <p:spPr>
          <a:xfrm>
            <a:off x="5013601" y="3795079"/>
            <a:ext cx="603442"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1" name="TextBox 30">
            <a:extLst>
              <a:ext uri="{FF2B5EF4-FFF2-40B4-BE49-F238E27FC236}">
                <a16:creationId xmlns:a16="http://schemas.microsoft.com/office/drawing/2014/main" id="{9483F356-B361-4395-A211-FB83F21FE07F}"/>
              </a:ext>
            </a:extLst>
          </p:cNvPr>
          <p:cNvSpPr txBox="1"/>
          <p:nvPr/>
        </p:nvSpPr>
        <p:spPr>
          <a:xfrm>
            <a:off x="1658655" y="4652392"/>
            <a:ext cx="1941557" cy="338554"/>
          </a:xfrm>
          <a:prstGeom prst="rect">
            <a:avLst/>
          </a:prstGeom>
          <a:noFill/>
        </p:spPr>
        <p:txBody>
          <a:bodyPr wrap="none" rtlCol="0">
            <a:spAutoFit/>
          </a:bodyPr>
          <a:lstStyle/>
          <a:p>
            <a:r>
              <a:rPr lang="en-US" sz="1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Operating System</a:t>
            </a:r>
          </a:p>
        </p:txBody>
      </p:sp>
      <p:sp>
        <p:nvSpPr>
          <p:cNvPr id="33" name="TextBox 32">
            <a:extLst>
              <a:ext uri="{FF2B5EF4-FFF2-40B4-BE49-F238E27FC236}">
                <a16:creationId xmlns:a16="http://schemas.microsoft.com/office/drawing/2014/main" id="{469F3F16-8566-1336-B222-2AC791C029EE}"/>
              </a:ext>
            </a:extLst>
          </p:cNvPr>
          <p:cNvSpPr txBox="1"/>
          <p:nvPr/>
        </p:nvSpPr>
        <p:spPr>
          <a:xfrm>
            <a:off x="1356986" y="5060278"/>
            <a:ext cx="1290576" cy="338554"/>
          </a:xfrm>
          <a:prstGeom prst="rect">
            <a:avLst/>
          </a:prstGeom>
          <a:noFill/>
        </p:spPr>
        <p:txBody>
          <a:bodyPr wrap="square">
            <a:spAutoFit/>
          </a:bodyPr>
          <a:lstStyle/>
          <a:p>
            <a:r>
              <a:rPr lang="en-US" sz="1600" b="1" dirty="0">
                <a:solidFill>
                  <a:srgbClr val="1B2F4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Computer</a:t>
            </a:r>
          </a:p>
        </p:txBody>
      </p:sp>
      <p:sp>
        <p:nvSpPr>
          <p:cNvPr id="19" name="Rectangle 18">
            <a:extLst>
              <a:ext uri="{FF2B5EF4-FFF2-40B4-BE49-F238E27FC236}">
                <a16:creationId xmlns:a16="http://schemas.microsoft.com/office/drawing/2014/main" id="{AD8D1787-0048-5F9D-639B-A1706401C848}"/>
              </a:ext>
            </a:extLst>
          </p:cNvPr>
          <p:cNvSpPr/>
          <p:nvPr/>
        </p:nvSpPr>
        <p:spPr>
          <a:xfrm>
            <a:off x="1972020" y="3536414"/>
            <a:ext cx="1244906" cy="517330"/>
          </a:xfrm>
          <a:prstGeom prst="rect">
            <a:avLst/>
          </a:prstGeom>
          <a:solidFill>
            <a:srgbClr val="B0DCFF"/>
          </a:solidFill>
          <a:ln w="1905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23EAF60-48BE-8C85-618F-A43AB265772D}"/>
              </a:ext>
            </a:extLst>
          </p:cNvPr>
          <p:cNvSpPr/>
          <p:nvPr/>
        </p:nvSpPr>
        <p:spPr>
          <a:xfrm>
            <a:off x="5617043" y="3536414"/>
            <a:ext cx="1244906" cy="517330"/>
          </a:xfrm>
          <a:prstGeom prst="rect">
            <a:avLst/>
          </a:prstGeom>
          <a:solidFill>
            <a:srgbClr val="B0DCFF"/>
          </a:solidFill>
          <a:ln w="1905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6428D9-64C2-B1FA-ABC9-B1CD9272AC02}"/>
              </a:ext>
            </a:extLst>
          </p:cNvPr>
          <p:cNvSpPr/>
          <p:nvPr/>
        </p:nvSpPr>
        <p:spPr>
          <a:xfrm>
            <a:off x="1860101" y="3184838"/>
            <a:ext cx="5152512" cy="144307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F94E7C2F-A764-9B08-8B33-FCD149539BEE}"/>
              </a:ext>
            </a:extLst>
          </p:cNvPr>
          <p:cNvSpPr txBox="1"/>
          <p:nvPr/>
        </p:nvSpPr>
        <p:spPr>
          <a:xfrm>
            <a:off x="5879750" y="3598099"/>
            <a:ext cx="684804" cy="646331"/>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‘tree’</a:t>
            </a:r>
            <a:endParaRPr lang="en-US" sz="1800" dirty="0">
              <a:solidFill>
                <a:schemeClr val="bg1"/>
              </a:solidFill>
              <a:latin typeface="Arial" panose="020B0604020202020204" pitchFamily="34" charset="0"/>
              <a:cs typeface="Arial" panose="020B0604020202020204" pitchFamily="34" charset="0"/>
            </a:endParaRPr>
          </a:p>
          <a:p>
            <a:endParaRPr lang="en-US" dirty="0"/>
          </a:p>
        </p:txBody>
      </p:sp>
      <p:sp>
        <p:nvSpPr>
          <p:cNvPr id="45" name="TextBox 44">
            <a:extLst>
              <a:ext uri="{FF2B5EF4-FFF2-40B4-BE49-F238E27FC236}">
                <a16:creationId xmlns:a16="http://schemas.microsoft.com/office/drawing/2014/main" id="{8F98CD3B-B214-DF78-0045-457544DBF759}"/>
              </a:ext>
            </a:extLst>
          </p:cNvPr>
          <p:cNvSpPr txBox="1"/>
          <p:nvPr/>
        </p:nvSpPr>
        <p:spPr>
          <a:xfrm>
            <a:off x="4042334" y="3598099"/>
            <a:ext cx="697628" cy="646331"/>
          </a:xfrm>
          <a:prstGeom prst="rect">
            <a:avLst/>
          </a:prstGeom>
          <a:noFill/>
        </p:spPr>
        <p:txBody>
          <a:bodyPr wrap="none" rtlCol="0">
            <a:spAutoFit/>
          </a:bodyPr>
          <a:lstStyle/>
          <a:p>
            <a:r>
              <a:rPr lang="en-US" sz="1800" dirty="0">
                <a:solidFill>
                  <a:schemeClr val="bg1"/>
                </a:solidFill>
                <a:latin typeface="Arial" panose="020B0604020202020204" pitchFamily="34" charset="0"/>
                <a:cs typeface="Arial" panose="020B0604020202020204" pitchFamily="34" charset="0"/>
              </a:rPr>
              <a:t>Shell</a:t>
            </a:r>
          </a:p>
          <a:p>
            <a:endParaRPr lang="en-US" dirty="0"/>
          </a:p>
        </p:txBody>
      </p:sp>
      <p:sp>
        <p:nvSpPr>
          <p:cNvPr id="46" name="TextBox 45">
            <a:extLst>
              <a:ext uri="{FF2B5EF4-FFF2-40B4-BE49-F238E27FC236}">
                <a16:creationId xmlns:a16="http://schemas.microsoft.com/office/drawing/2014/main" id="{49F05917-BD8E-EEEA-818E-D0E2845C1601}"/>
              </a:ext>
            </a:extLst>
          </p:cNvPr>
          <p:cNvSpPr txBox="1"/>
          <p:nvPr/>
        </p:nvSpPr>
        <p:spPr>
          <a:xfrm>
            <a:off x="2066091" y="3621833"/>
            <a:ext cx="1056764" cy="646331"/>
          </a:xfrm>
          <a:prstGeom prst="rect">
            <a:avLst/>
          </a:prstGeom>
          <a:noFill/>
        </p:spPr>
        <p:txBody>
          <a:bodyPr wrap="none" rtlCol="0">
            <a:spAutoFit/>
          </a:bodyPr>
          <a:lstStyle/>
          <a:p>
            <a:r>
              <a:rPr lang="en-US" sz="1800" dirty="0">
                <a:solidFill>
                  <a:schemeClr val="bg1"/>
                </a:solidFill>
                <a:latin typeface="Arial" panose="020B0604020202020204" pitchFamily="34" charset="0"/>
                <a:cs typeface="Arial" panose="020B0604020202020204" pitchFamily="34" charset="0"/>
              </a:rPr>
              <a:t>Terminal</a:t>
            </a:r>
          </a:p>
          <a:p>
            <a:endParaRPr lang="en-US" dirty="0">
              <a:solidFill>
                <a:schemeClr val="bg1"/>
              </a:solidFill>
            </a:endParaRPr>
          </a:p>
        </p:txBody>
      </p:sp>
      <p:sp>
        <p:nvSpPr>
          <p:cNvPr id="47" name="TextBox 46">
            <a:extLst>
              <a:ext uri="{FF2B5EF4-FFF2-40B4-BE49-F238E27FC236}">
                <a16:creationId xmlns:a16="http://schemas.microsoft.com/office/drawing/2014/main" id="{8CC26756-B79A-1317-406B-2DA7C75295BC}"/>
              </a:ext>
            </a:extLst>
          </p:cNvPr>
          <p:cNvSpPr txBox="1"/>
          <p:nvPr/>
        </p:nvSpPr>
        <p:spPr>
          <a:xfrm>
            <a:off x="1875829" y="4229313"/>
            <a:ext cx="1300356" cy="861774"/>
          </a:xfrm>
          <a:prstGeom prst="rect">
            <a:avLst/>
          </a:prstGeom>
          <a:noFill/>
        </p:spPr>
        <p:txBody>
          <a:bodyPr wrap="none" rtlCol="0">
            <a:spAutoFit/>
          </a:bodyPr>
          <a:lstStyle/>
          <a:p>
            <a:r>
              <a:rPr lang="en-US" sz="1600"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User Space</a:t>
            </a:r>
          </a:p>
          <a:p>
            <a:endParaRPr lang="en-US" sz="1600" dirty="0">
              <a:solidFill>
                <a:srgbClr val="FF0000"/>
              </a:solidFill>
              <a:effectLst>
                <a:outerShdw blurRad="38100" dist="38100" dir="2700000" algn="tl">
                  <a:srgbClr val="000000">
                    <a:alpha val="43137"/>
                  </a:srgbClr>
                </a:outerShdw>
              </a:effectLst>
            </a:endParaRPr>
          </a:p>
          <a:p>
            <a:endParaRPr lang="en-US" sz="1600" dirty="0">
              <a:solidFill>
                <a:srgbClr val="FF0000"/>
              </a:solidFill>
              <a:effectLst>
                <a:outerShdw blurRad="38100" dist="38100" dir="2700000" algn="tl">
                  <a:srgbClr val="000000">
                    <a:alpha val="43137"/>
                  </a:srgbClr>
                </a:outerShdw>
              </a:effectLst>
            </a:endParaRPr>
          </a:p>
        </p:txBody>
      </p:sp>
      <p:pic>
        <p:nvPicPr>
          <p:cNvPr id="49" name="Picture 48">
            <a:extLst>
              <a:ext uri="{FF2B5EF4-FFF2-40B4-BE49-F238E27FC236}">
                <a16:creationId xmlns:a16="http://schemas.microsoft.com/office/drawing/2014/main" id="{373D4534-67F5-D803-8E95-B6160CD49969}"/>
              </a:ext>
            </a:extLst>
          </p:cNvPr>
          <p:cNvPicPr>
            <a:picLocks noChangeAspect="1"/>
          </p:cNvPicPr>
          <p:nvPr/>
        </p:nvPicPr>
        <p:blipFill>
          <a:blip r:embed="rId3"/>
          <a:stretch>
            <a:fillRect/>
          </a:stretch>
        </p:blipFill>
        <p:spPr>
          <a:xfrm>
            <a:off x="4125196" y="5975298"/>
            <a:ext cx="1152686" cy="762106"/>
          </a:xfrm>
          <a:prstGeom prst="rect">
            <a:avLst/>
          </a:prstGeom>
        </p:spPr>
      </p:pic>
      <p:pic>
        <p:nvPicPr>
          <p:cNvPr id="51" name="Picture 50">
            <a:extLst>
              <a:ext uri="{FF2B5EF4-FFF2-40B4-BE49-F238E27FC236}">
                <a16:creationId xmlns:a16="http://schemas.microsoft.com/office/drawing/2014/main" id="{FD72432A-E506-5E68-6C51-923345D04533}"/>
              </a:ext>
            </a:extLst>
          </p:cNvPr>
          <p:cNvPicPr>
            <a:picLocks noChangeAspect="1"/>
          </p:cNvPicPr>
          <p:nvPr/>
        </p:nvPicPr>
        <p:blipFill>
          <a:blip r:embed="rId4"/>
          <a:stretch>
            <a:fillRect/>
          </a:stretch>
        </p:blipFill>
        <p:spPr>
          <a:xfrm>
            <a:off x="5031173" y="5845484"/>
            <a:ext cx="1171739" cy="847843"/>
          </a:xfrm>
          <a:prstGeom prst="rect">
            <a:avLst/>
          </a:prstGeom>
        </p:spPr>
      </p:pic>
      <p:cxnSp>
        <p:nvCxnSpPr>
          <p:cNvPr id="53" name="Straight Arrow Connector 52">
            <a:extLst>
              <a:ext uri="{FF2B5EF4-FFF2-40B4-BE49-F238E27FC236}">
                <a16:creationId xmlns:a16="http://schemas.microsoft.com/office/drawing/2014/main" id="{E59F7709-6D2A-45DB-5444-78695BF0A155}"/>
              </a:ext>
            </a:extLst>
          </p:cNvPr>
          <p:cNvCxnSpPr/>
          <p:nvPr/>
        </p:nvCxnSpPr>
        <p:spPr>
          <a:xfrm flipH="1" flipV="1">
            <a:off x="3040656" y="4053744"/>
            <a:ext cx="1542362" cy="1921554"/>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sp>
        <p:nvSpPr>
          <p:cNvPr id="2" name="TextBox 1">
            <a:extLst>
              <a:ext uri="{FF2B5EF4-FFF2-40B4-BE49-F238E27FC236}">
                <a16:creationId xmlns:a16="http://schemas.microsoft.com/office/drawing/2014/main" id="{39BA6B37-69D3-F418-596F-62A139B48F76}"/>
              </a:ext>
            </a:extLst>
          </p:cNvPr>
          <p:cNvSpPr txBox="1"/>
          <p:nvPr/>
        </p:nvSpPr>
        <p:spPr>
          <a:xfrm>
            <a:off x="3121658" y="5944505"/>
            <a:ext cx="647037" cy="369332"/>
          </a:xfrm>
          <a:prstGeom prst="rect">
            <a:avLst/>
          </a:prstGeom>
          <a:noFill/>
        </p:spPr>
        <p:txBody>
          <a:bodyPr wrap="none" rtlCol="0">
            <a:spAutoFit/>
          </a:bodyPr>
          <a:lstStyle/>
          <a:p>
            <a:r>
              <a:rPr lang="en-US" b="1" dirty="0"/>
              <a:t>root</a:t>
            </a:r>
          </a:p>
        </p:txBody>
      </p:sp>
      <p:sp>
        <p:nvSpPr>
          <p:cNvPr id="3" name="TextBox 2">
            <a:extLst>
              <a:ext uri="{FF2B5EF4-FFF2-40B4-BE49-F238E27FC236}">
                <a16:creationId xmlns:a16="http://schemas.microsoft.com/office/drawing/2014/main" id="{761AF3AC-189C-B112-61AC-C751D77ADD20}"/>
              </a:ext>
            </a:extLst>
          </p:cNvPr>
          <p:cNvSpPr txBox="1"/>
          <p:nvPr/>
        </p:nvSpPr>
        <p:spPr>
          <a:xfrm>
            <a:off x="3118798" y="6340130"/>
            <a:ext cx="962828" cy="369332"/>
          </a:xfrm>
          <a:prstGeom prst="rect">
            <a:avLst/>
          </a:prstGeom>
          <a:noFill/>
        </p:spPr>
        <p:txBody>
          <a:bodyPr wrap="none" rtlCol="0">
            <a:spAutoFit/>
          </a:bodyPr>
          <a:lstStyle/>
          <a:p>
            <a:r>
              <a:rPr lang="en-US" b="1" dirty="0"/>
              <a:t>regular</a:t>
            </a:r>
          </a:p>
        </p:txBody>
      </p:sp>
      <p:cxnSp>
        <p:nvCxnSpPr>
          <p:cNvPr id="15" name="Straight Arrow Connector 14">
            <a:extLst>
              <a:ext uri="{FF2B5EF4-FFF2-40B4-BE49-F238E27FC236}">
                <a16:creationId xmlns:a16="http://schemas.microsoft.com/office/drawing/2014/main" id="{7BC2CEB9-0EDF-4D21-EFC6-754D4F5D2D46}"/>
              </a:ext>
            </a:extLst>
          </p:cNvPr>
          <p:cNvCxnSpPr>
            <a:endCxn id="3" idx="3"/>
          </p:cNvCxnSpPr>
          <p:nvPr/>
        </p:nvCxnSpPr>
        <p:spPr>
          <a:xfrm flipH="1">
            <a:off x="4081626" y="6433851"/>
            <a:ext cx="490374" cy="90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C4C57-CCD5-76B6-4F15-4FCBB8005EDE}"/>
              </a:ext>
            </a:extLst>
          </p:cNvPr>
          <p:cNvCxnSpPr>
            <a:cxnSpLocks/>
            <a:endCxn id="2" idx="3"/>
          </p:cNvCxnSpPr>
          <p:nvPr/>
        </p:nvCxnSpPr>
        <p:spPr>
          <a:xfrm flipH="1" flipV="1">
            <a:off x="3768695" y="6129171"/>
            <a:ext cx="905977" cy="30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208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F3E3FEC8-891B-3590-F4E7-09E8CAABBE06}"/>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Configuring Git</a:t>
            </a:r>
          </a:p>
        </p:txBody>
      </p:sp>
      <p:sp>
        <p:nvSpPr>
          <p:cNvPr id="7" name="TextBox 6">
            <a:extLst>
              <a:ext uri="{FF2B5EF4-FFF2-40B4-BE49-F238E27FC236}">
                <a16:creationId xmlns:a16="http://schemas.microsoft.com/office/drawing/2014/main" id="{3D9D26C7-99F5-C409-9141-1027BA7814C8}"/>
              </a:ext>
            </a:extLst>
          </p:cNvPr>
          <p:cNvSpPr txBox="1"/>
          <p:nvPr/>
        </p:nvSpPr>
        <p:spPr>
          <a:xfrm>
            <a:off x="59400" y="878484"/>
            <a:ext cx="905140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After installing git locally, you need to configure the name that Git will associate with your work, run this command:</a:t>
            </a:r>
          </a:p>
        </p:txBody>
      </p:sp>
      <p:pic>
        <p:nvPicPr>
          <p:cNvPr id="9" name="Picture 8">
            <a:extLst>
              <a:ext uri="{FF2B5EF4-FFF2-40B4-BE49-F238E27FC236}">
                <a16:creationId xmlns:a16="http://schemas.microsoft.com/office/drawing/2014/main" id="{A71D4EDE-D7F3-7111-F50B-F5921473D0F8}"/>
              </a:ext>
            </a:extLst>
          </p:cNvPr>
          <p:cNvPicPr>
            <a:picLocks noChangeAspect="1"/>
          </p:cNvPicPr>
          <p:nvPr/>
        </p:nvPicPr>
        <p:blipFill>
          <a:blip r:embed="rId3"/>
          <a:stretch>
            <a:fillRect/>
          </a:stretch>
        </p:blipFill>
        <p:spPr>
          <a:xfrm>
            <a:off x="248005" y="1559272"/>
            <a:ext cx="8253175" cy="1150720"/>
          </a:xfrm>
          <a:prstGeom prst="rect">
            <a:avLst/>
          </a:prstGeom>
        </p:spPr>
      </p:pic>
      <p:sp>
        <p:nvSpPr>
          <p:cNvPr id="11" name="TextBox 10">
            <a:extLst>
              <a:ext uri="{FF2B5EF4-FFF2-40B4-BE49-F238E27FC236}">
                <a16:creationId xmlns:a16="http://schemas.microsoft.com/office/drawing/2014/main" id="{9A22D166-68A7-45A5-6753-14627998976A}"/>
              </a:ext>
            </a:extLst>
          </p:cNvPr>
          <p:cNvSpPr txBox="1"/>
          <p:nvPr/>
        </p:nvSpPr>
        <p:spPr>
          <a:xfrm>
            <a:off x="0" y="3824843"/>
            <a:ext cx="8400962" cy="646331"/>
          </a:xfrm>
          <a:prstGeom prst="rect">
            <a:avLst/>
          </a:prstGeom>
          <a:noFill/>
        </p:spPr>
        <p:txBody>
          <a:bodyPr wrap="square">
            <a:spAutoFit/>
          </a:bodyPr>
          <a:lstStyle/>
          <a:p>
            <a:pPr marL="285750" indent="-285750">
              <a:buFont typeface="Arial" panose="020B0604020202020204" pitchFamily="34" charset="0"/>
              <a:buChar char="•"/>
            </a:pPr>
            <a:r>
              <a:rPr lang="en-US" dirty="0"/>
              <a:t>Do the same thing for your email using the following command. When we get to Github, you’ll want your Git email address to match your Github account;</a:t>
            </a:r>
          </a:p>
        </p:txBody>
      </p:sp>
      <p:pic>
        <p:nvPicPr>
          <p:cNvPr id="13" name="Picture 12">
            <a:extLst>
              <a:ext uri="{FF2B5EF4-FFF2-40B4-BE49-F238E27FC236}">
                <a16:creationId xmlns:a16="http://schemas.microsoft.com/office/drawing/2014/main" id="{361961E2-B63B-2B75-DB88-A7DA96553AD5}"/>
              </a:ext>
            </a:extLst>
          </p:cNvPr>
          <p:cNvPicPr>
            <a:picLocks noChangeAspect="1"/>
          </p:cNvPicPr>
          <p:nvPr/>
        </p:nvPicPr>
        <p:blipFill>
          <a:blip r:embed="rId4"/>
          <a:stretch>
            <a:fillRect/>
          </a:stretch>
        </p:blipFill>
        <p:spPr>
          <a:xfrm>
            <a:off x="244195" y="4613053"/>
            <a:ext cx="8245555" cy="1204064"/>
          </a:xfrm>
          <a:prstGeom prst="rect">
            <a:avLst/>
          </a:prstGeom>
        </p:spPr>
      </p:pic>
      <p:pic>
        <p:nvPicPr>
          <p:cNvPr id="19" name="Picture 18">
            <a:extLst>
              <a:ext uri="{FF2B5EF4-FFF2-40B4-BE49-F238E27FC236}">
                <a16:creationId xmlns:a16="http://schemas.microsoft.com/office/drawing/2014/main" id="{394F45C7-226C-2468-E308-8149C4682DB8}"/>
              </a:ext>
            </a:extLst>
          </p:cNvPr>
          <p:cNvPicPr>
            <a:picLocks noChangeAspect="1"/>
          </p:cNvPicPr>
          <p:nvPr/>
        </p:nvPicPr>
        <p:blipFill>
          <a:blip r:embed="rId5"/>
          <a:stretch>
            <a:fillRect/>
          </a:stretch>
        </p:blipFill>
        <p:spPr>
          <a:xfrm>
            <a:off x="460247" y="2810688"/>
            <a:ext cx="3210454" cy="872275"/>
          </a:xfrm>
          <a:prstGeom prst="rect">
            <a:avLst/>
          </a:prstGeom>
        </p:spPr>
      </p:pic>
      <p:pic>
        <p:nvPicPr>
          <p:cNvPr id="21" name="Picture 20">
            <a:extLst>
              <a:ext uri="{FF2B5EF4-FFF2-40B4-BE49-F238E27FC236}">
                <a16:creationId xmlns:a16="http://schemas.microsoft.com/office/drawing/2014/main" id="{47328884-A3C3-DBD3-E0C9-378921409D4B}"/>
              </a:ext>
            </a:extLst>
          </p:cNvPr>
          <p:cNvPicPr>
            <a:picLocks noChangeAspect="1"/>
          </p:cNvPicPr>
          <p:nvPr/>
        </p:nvPicPr>
        <p:blipFill>
          <a:blip r:embed="rId6"/>
          <a:stretch>
            <a:fillRect/>
          </a:stretch>
        </p:blipFill>
        <p:spPr>
          <a:xfrm>
            <a:off x="359455" y="5886030"/>
            <a:ext cx="3281536" cy="797864"/>
          </a:xfrm>
          <a:prstGeom prst="rect">
            <a:avLst/>
          </a:prstGeom>
        </p:spPr>
      </p:pic>
    </p:spTree>
    <p:extLst>
      <p:ext uri="{BB962C8B-B14F-4D97-AF65-F5344CB8AC3E}">
        <p14:creationId xmlns:p14="http://schemas.microsoft.com/office/powerpoint/2010/main" val="975596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C0C2F47-D2B1-2248-F02E-4D5AA5601825}"/>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Git commands for committing your homework</a:t>
            </a:r>
          </a:p>
        </p:txBody>
      </p:sp>
      <p:sp>
        <p:nvSpPr>
          <p:cNvPr id="7" name="TextBox 6">
            <a:extLst>
              <a:ext uri="{FF2B5EF4-FFF2-40B4-BE49-F238E27FC236}">
                <a16:creationId xmlns:a16="http://schemas.microsoft.com/office/drawing/2014/main" id="{E514F61A-3C32-D541-9366-E77EFC1E091D}"/>
              </a:ext>
            </a:extLst>
          </p:cNvPr>
          <p:cNvSpPr txBox="1"/>
          <p:nvPr/>
        </p:nvSpPr>
        <p:spPr>
          <a:xfrm>
            <a:off x="196769" y="921215"/>
            <a:ext cx="1740413" cy="369332"/>
          </a:xfrm>
          <a:prstGeom prst="rect">
            <a:avLst/>
          </a:prstGeom>
          <a:noFill/>
        </p:spPr>
        <p:txBody>
          <a:bodyPr wrap="none" rtlCol="0">
            <a:spAutoFit/>
          </a:bodyPr>
          <a:lstStyle/>
          <a:p>
            <a:pPr marL="285750" indent="-285750">
              <a:buFont typeface="Arial" panose="020B0604020202020204" pitchFamily="34" charset="0"/>
              <a:buChar char="•"/>
            </a:pPr>
            <a:r>
              <a:rPr lang="en-US" b="1" dirty="0"/>
              <a:t>In Vs Code: </a:t>
            </a:r>
          </a:p>
        </p:txBody>
      </p:sp>
      <p:pic>
        <p:nvPicPr>
          <p:cNvPr id="3" name="Picture 2">
            <a:extLst>
              <a:ext uri="{FF2B5EF4-FFF2-40B4-BE49-F238E27FC236}">
                <a16:creationId xmlns:a16="http://schemas.microsoft.com/office/drawing/2014/main" id="{2D48BC4E-9E34-E023-C02F-EB63B3AC27F6}"/>
              </a:ext>
            </a:extLst>
          </p:cNvPr>
          <p:cNvPicPr>
            <a:picLocks noChangeAspect="1"/>
          </p:cNvPicPr>
          <p:nvPr/>
        </p:nvPicPr>
        <p:blipFill>
          <a:blip r:embed="rId3"/>
          <a:stretch>
            <a:fillRect/>
          </a:stretch>
        </p:blipFill>
        <p:spPr>
          <a:xfrm>
            <a:off x="480842" y="5139425"/>
            <a:ext cx="9009377" cy="669973"/>
          </a:xfrm>
          <a:prstGeom prst="rect">
            <a:avLst/>
          </a:prstGeom>
        </p:spPr>
      </p:pic>
      <p:pic>
        <p:nvPicPr>
          <p:cNvPr id="10" name="Picture 9">
            <a:extLst>
              <a:ext uri="{FF2B5EF4-FFF2-40B4-BE49-F238E27FC236}">
                <a16:creationId xmlns:a16="http://schemas.microsoft.com/office/drawing/2014/main" id="{4ACB5B0A-CE0E-4881-EA96-9F2AAEB52398}"/>
              </a:ext>
            </a:extLst>
          </p:cNvPr>
          <p:cNvPicPr>
            <a:picLocks noChangeAspect="1"/>
          </p:cNvPicPr>
          <p:nvPr/>
        </p:nvPicPr>
        <p:blipFill>
          <a:blip r:embed="rId4"/>
          <a:stretch>
            <a:fillRect/>
          </a:stretch>
        </p:blipFill>
        <p:spPr>
          <a:xfrm>
            <a:off x="480842" y="5899289"/>
            <a:ext cx="8182316" cy="556200"/>
          </a:xfrm>
          <a:prstGeom prst="rect">
            <a:avLst/>
          </a:prstGeom>
        </p:spPr>
      </p:pic>
      <p:pic>
        <p:nvPicPr>
          <p:cNvPr id="4" name="Picture 3">
            <a:extLst>
              <a:ext uri="{FF2B5EF4-FFF2-40B4-BE49-F238E27FC236}">
                <a16:creationId xmlns:a16="http://schemas.microsoft.com/office/drawing/2014/main" id="{14E28405-46DE-4B11-C95F-86597A4A28E5}"/>
              </a:ext>
            </a:extLst>
          </p:cNvPr>
          <p:cNvPicPr>
            <a:picLocks noChangeAspect="1"/>
          </p:cNvPicPr>
          <p:nvPr/>
        </p:nvPicPr>
        <p:blipFill>
          <a:blip r:embed="rId5"/>
          <a:stretch>
            <a:fillRect/>
          </a:stretch>
        </p:blipFill>
        <p:spPr>
          <a:xfrm>
            <a:off x="521846" y="1290547"/>
            <a:ext cx="5971551" cy="621041"/>
          </a:xfrm>
          <a:prstGeom prst="rect">
            <a:avLst/>
          </a:prstGeom>
        </p:spPr>
      </p:pic>
      <p:pic>
        <p:nvPicPr>
          <p:cNvPr id="8" name="Picture 7">
            <a:extLst>
              <a:ext uri="{FF2B5EF4-FFF2-40B4-BE49-F238E27FC236}">
                <a16:creationId xmlns:a16="http://schemas.microsoft.com/office/drawing/2014/main" id="{17329A53-99EE-1020-E00A-81639B4911E8}"/>
              </a:ext>
            </a:extLst>
          </p:cNvPr>
          <p:cNvPicPr>
            <a:picLocks noChangeAspect="1"/>
          </p:cNvPicPr>
          <p:nvPr/>
        </p:nvPicPr>
        <p:blipFill>
          <a:blip r:embed="rId6"/>
          <a:stretch>
            <a:fillRect/>
          </a:stretch>
        </p:blipFill>
        <p:spPr>
          <a:xfrm>
            <a:off x="521846" y="1974781"/>
            <a:ext cx="4222825" cy="506308"/>
          </a:xfrm>
          <a:prstGeom prst="rect">
            <a:avLst/>
          </a:prstGeom>
        </p:spPr>
      </p:pic>
      <p:pic>
        <p:nvPicPr>
          <p:cNvPr id="11" name="Picture 10">
            <a:extLst>
              <a:ext uri="{FF2B5EF4-FFF2-40B4-BE49-F238E27FC236}">
                <a16:creationId xmlns:a16="http://schemas.microsoft.com/office/drawing/2014/main" id="{016F3D32-7A39-3050-EFF8-BDF5EE86782F}"/>
              </a:ext>
            </a:extLst>
          </p:cNvPr>
          <p:cNvPicPr>
            <a:picLocks noChangeAspect="1"/>
          </p:cNvPicPr>
          <p:nvPr/>
        </p:nvPicPr>
        <p:blipFill>
          <a:blip r:embed="rId7"/>
          <a:stretch>
            <a:fillRect/>
          </a:stretch>
        </p:blipFill>
        <p:spPr>
          <a:xfrm>
            <a:off x="521846" y="3235931"/>
            <a:ext cx="6790589" cy="1210989"/>
          </a:xfrm>
          <a:prstGeom prst="rect">
            <a:avLst/>
          </a:prstGeom>
        </p:spPr>
      </p:pic>
      <p:pic>
        <p:nvPicPr>
          <p:cNvPr id="12" name="Picture 11">
            <a:extLst>
              <a:ext uri="{FF2B5EF4-FFF2-40B4-BE49-F238E27FC236}">
                <a16:creationId xmlns:a16="http://schemas.microsoft.com/office/drawing/2014/main" id="{A2435828-FDA6-4049-02AE-AEF10FC83A60}"/>
              </a:ext>
            </a:extLst>
          </p:cNvPr>
          <p:cNvPicPr>
            <a:picLocks noChangeAspect="1"/>
          </p:cNvPicPr>
          <p:nvPr/>
        </p:nvPicPr>
        <p:blipFill>
          <a:blip r:embed="rId8"/>
          <a:stretch>
            <a:fillRect/>
          </a:stretch>
        </p:blipFill>
        <p:spPr>
          <a:xfrm>
            <a:off x="480842" y="4536462"/>
            <a:ext cx="7956262" cy="506308"/>
          </a:xfrm>
          <a:prstGeom prst="rect">
            <a:avLst/>
          </a:prstGeom>
        </p:spPr>
      </p:pic>
      <p:pic>
        <p:nvPicPr>
          <p:cNvPr id="16" name="Picture 15">
            <a:extLst>
              <a:ext uri="{FF2B5EF4-FFF2-40B4-BE49-F238E27FC236}">
                <a16:creationId xmlns:a16="http://schemas.microsoft.com/office/drawing/2014/main" id="{3054804C-FC1B-07F1-2243-EE60CE737EFB}"/>
              </a:ext>
            </a:extLst>
          </p:cNvPr>
          <p:cNvPicPr>
            <a:picLocks noChangeAspect="1"/>
          </p:cNvPicPr>
          <p:nvPr/>
        </p:nvPicPr>
        <p:blipFill>
          <a:blip r:embed="rId9"/>
          <a:stretch>
            <a:fillRect/>
          </a:stretch>
        </p:blipFill>
        <p:spPr>
          <a:xfrm>
            <a:off x="521846" y="2569878"/>
            <a:ext cx="8225174" cy="608405"/>
          </a:xfrm>
          <a:prstGeom prst="rect">
            <a:avLst/>
          </a:prstGeom>
        </p:spPr>
      </p:pic>
      <p:sp>
        <p:nvSpPr>
          <p:cNvPr id="2" name="Left Brace 1">
            <a:extLst>
              <a:ext uri="{FF2B5EF4-FFF2-40B4-BE49-F238E27FC236}">
                <a16:creationId xmlns:a16="http://schemas.microsoft.com/office/drawing/2014/main" id="{E99B1A09-2293-E520-9C14-C811D627FB9E}"/>
              </a:ext>
            </a:extLst>
          </p:cNvPr>
          <p:cNvSpPr/>
          <p:nvPr/>
        </p:nvSpPr>
        <p:spPr>
          <a:xfrm>
            <a:off x="119189" y="2926683"/>
            <a:ext cx="277791" cy="3219558"/>
          </a:xfrm>
          <a:prstGeom prst="leftBrace">
            <a:avLst>
              <a:gd name="adj1" fmla="val 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10093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83641D97-FC47-2190-8784-3C22015576A3}"/>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Homework</a:t>
            </a:r>
          </a:p>
        </p:txBody>
      </p:sp>
      <p:graphicFrame>
        <p:nvGraphicFramePr>
          <p:cNvPr id="11" name="Table 10">
            <a:extLst>
              <a:ext uri="{FF2B5EF4-FFF2-40B4-BE49-F238E27FC236}">
                <a16:creationId xmlns:a16="http://schemas.microsoft.com/office/drawing/2014/main" id="{477AE34A-FF76-6CD8-EC2E-AF90FDEE7459}"/>
              </a:ext>
            </a:extLst>
          </p:cNvPr>
          <p:cNvGraphicFramePr>
            <a:graphicFrameLocks noGrp="1"/>
          </p:cNvGraphicFramePr>
          <p:nvPr>
            <p:extLst>
              <p:ext uri="{D42A27DB-BD31-4B8C-83A1-F6EECF244321}">
                <p14:modId xmlns:p14="http://schemas.microsoft.com/office/powerpoint/2010/main" val="1496506568"/>
              </p:ext>
            </p:extLst>
          </p:nvPr>
        </p:nvGraphicFramePr>
        <p:xfrm>
          <a:off x="0" y="1277675"/>
          <a:ext cx="7234176" cy="3900132"/>
        </p:xfrm>
        <a:graphic>
          <a:graphicData uri="http://schemas.openxmlformats.org/drawingml/2006/table">
            <a:tbl>
              <a:tblPr firstCol="1">
                <a:tableStyleId>{5C22544A-7EE6-4342-B048-85BDC9FD1C3A}</a:tableStyleId>
              </a:tblPr>
              <a:tblGrid>
                <a:gridCol w="651336">
                  <a:extLst>
                    <a:ext uri="{9D8B030D-6E8A-4147-A177-3AD203B41FA5}">
                      <a16:colId xmlns:a16="http://schemas.microsoft.com/office/drawing/2014/main" val="2258416526"/>
                    </a:ext>
                  </a:extLst>
                </a:gridCol>
                <a:gridCol w="3467114">
                  <a:extLst>
                    <a:ext uri="{9D8B030D-6E8A-4147-A177-3AD203B41FA5}">
                      <a16:colId xmlns:a16="http://schemas.microsoft.com/office/drawing/2014/main" val="3117166441"/>
                    </a:ext>
                  </a:extLst>
                </a:gridCol>
                <a:gridCol w="1557863">
                  <a:extLst>
                    <a:ext uri="{9D8B030D-6E8A-4147-A177-3AD203B41FA5}">
                      <a16:colId xmlns:a16="http://schemas.microsoft.com/office/drawing/2014/main" val="1475802698"/>
                    </a:ext>
                  </a:extLst>
                </a:gridCol>
                <a:gridCol w="1557863">
                  <a:extLst>
                    <a:ext uri="{9D8B030D-6E8A-4147-A177-3AD203B41FA5}">
                      <a16:colId xmlns:a16="http://schemas.microsoft.com/office/drawing/2014/main" val="1024728069"/>
                    </a:ext>
                  </a:extLst>
                </a:gridCol>
              </a:tblGrid>
              <a:tr h="203976">
                <a:tc rowSpan="2">
                  <a:txBody>
                    <a:bodyPr/>
                    <a:lstStyle/>
                    <a:p>
                      <a:pPr marL="0" marR="0">
                        <a:lnSpc>
                          <a:spcPct val="116000"/>
                        </a:lnSpc>
                        <a:spcBef>
                          <a:spcPts val="800"/>
                        </a:spcBef>
                        <a:spcAft>
                          <a:spcPts val="400"/>
                        </a:spcAft>
                      </a:pPr>
                      <a:r>
                        <a:rPr lang="en-US" sz="1200">
                          <a:effectLst/>
                        </a:rPr>
                        <a:t>week</a:t>
                      </a:r>
                      <a:endParaRPr lang="en-US" sz="1200" b="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rowSpan="2">
                  <a:txBody>
                    <a:bodyPr/>
                    <a:lstStyle/>
                    <a:p>
                      <a:pPr marL="0" marR="0">
                        <a:lnSpc>
                          <a:spcPct val="116000"/>
                        </a:lnSpc>
                        <a:spcBef>
                          <a:spcPts val="800"/>
                        </a:spcBef>
                        <a:spcAft>
                          <a:spcPts val="400"/>
                        </a:spcAft>
                      </a:pPr>
                      <a:r>
                        <a:rPr lang="en-US" sz="1200" dirty="0">
                          <a:effectLst/>
                        </a:rPr>
                        <a:t>Activity</a:t>
                      </a:r>
                      <a:endParaRPr lang="en-US" sz="1200" b="1"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0" marR="0">
                        <a:lnSpc>
                          <a:spcPct val="116000"/>
                        </a:lnSpc>
                        <a:spcBef>
                          <a:spcPts val="800"/>
                        </a:spcBef>
                        <a:spcAft>
                          <a:spcPts val="400"/>
                        </a:spcAft>
                      </a:pPr>
                      <a:r>
                        <a:rPr lang="en-US" sz="1200">
                          <a:effectLst/>
                        </a:rPr>
                        <a:t>Assignments/Homework</a:t>
                      </a:r>
                      <a:endParaRPr lang="en-US" sz="1200" b="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670260043"/>
                  </a:ext>
                </a:extLst>
              </a:tr>
              <a:tr h="238113">
                <a:tc vMerge="1">
                  <a:txBody>
                    <a:bodyPr/>
                    <a:lstStyle/>
                    <a:p>
                      <a:endParaRPr lang="en-US"/>
                    </a:p>
                  </a:txBody>
                  <a:tcPr/>
                </a:tc>
                <a:tc vMerge="1">
                  <a:txBody>
                    <a:bodyPr/>
                    <a:lstStyle/>
                    <a:p>
                      <a:endParaRPr lang="en-US"/>
                    </a:p>
                  </a:txBody>
                  <a:tcPr/>
                </a:tc>
                <a:tc>
                  <a:txBody>
                    <a:bodyPr/>
                    <a:lstStyle/>
                    <a:p>
                      <a:pPr marL="0" marR="0" algn="ctr">
                        <a:lnSpc>
                          <a:spcPct val="116000"/>
                        </a:lnSpc>
                        <a:spcBef>
                          <a:spcPts val="0"/>
                        </a:spcBef>
                        <a:spcAft>
                          <a:spcPts val="0"/>
                        </a:spcAft>
                      </a:pPr>
                      <a:r>
                        <a:rPr lang="en-US" sz="1400">
                          <a:effectLst/>
                        </a:rPr>
                        <a:t>#</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6000"/>
                        </a:lnSpc>
                        <a:spcBef>
                          <a:spcPts val="0"/>
                        </a:spcBef>
                        <a:spcAft>
                          <a:spcPts val="0"/>
                        </a:spcAft>
                      </a:pPr>
                      <a:r>
                        <a:rPr lang="en-US" sz="1400">
                          <a:effectLst/>
                        </a:rPr>
                        <a:t>To be handed on</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9467680"/>
                  </a:ext>
                </a:extLst>
              </a:tr>
              <a:tr h="420801">
                <a:tc>
                  <a:txBody>
                    <a:bodyPr/>
                    <a:lstStyle/>
                    <a:p>
                      <a:pPr marL="0" marR="0" algn="ctr">
                        <a:lnSpc>
                          <a:spcPct val="116000"/>
                        </a:lnSpc>
                        <a:spcBef>
                          <a:spcPts val="0"/>
                        </a:spcBef>
                        <a:spcAft>
                          <a:spcPts val="0"/>
                        </a:spcAft>
                      </a:pPr>
                      <a:r>
                        <a:rPr lang="en-US" sz="1200">
                          <a:effectLst/>
                        </a:rPr>
                        <a:t>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Installing a Unix-like OS on student’s laptops and trying the first UNIX commands</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 </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 </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21555239"/>
                  </a:ext>
                </a:extLst>
              </a:tr>
              <a:tr h="233634">
                <a:tc>
                  <a:txBody>
                    <a:bodyPr/>
                    <a:lstStyle/>
                    <a:p>
                      <a:pPr marL="0" marR="0" algn="ctr">
                        <a:lnSpc>
                          <a:spcPct val="116000"/>
                        </a:lnSpc>
                        <a:spcBef>
                          <a:spcPts val="0"/>
                        </a:spcBef>
                        <a:spcAft>
                          <a:spcPts val="0"/>
                        </a:spcAft>
                      </a:pPr>
                      <a:r>
                        <a:rPr lang="en-US" sz="1200">
                          <a:effectLst/>
                        </a:rPr>
                        <a:t>2</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Continue with UNIX commands</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 </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 </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1291770"/>
                  </a:ext>
                </a:extLst>
              </a:tr>
              <a:tr h="233634">
                <a:tc>
                  <a:txBody>
                    <a:bodyPr/>
                    <a:lstStyle/>
                    <a:p>
                      <a:pPr marL="0" marR="0" algn="ctr">
                        <a:lnSpc>
                          <a:spcPct val="116000"/>
                        </a:lnSpc>
                        <a:spcBef>
                          <a:spcPts val="0"/>
                        </a:spcBef>
                        <a:spcAft>
                          <a:spcPts val="0"/>
                        </a:spcAft>
                      </a:pPr>
                      <a:r>
                        <a:rPr lang="en-US" sz="1200">
                          <a:effectLst/>
                        </a:rPr>
                        <a:t>3</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UNIX shell programs – Shell 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 5</a:t>
                      </a:r>
                      <a:r>
                        <a:rPr lang="en-US" sz="1200" baseline="30000">
                          <a:effectLst/>
                        </a:rPr>
                        <a:t>th</a:t>
                      </a:r>
                      <a:r>
                        <a:rPr lang="en-US" sz="1200">
                          <a:effectLst/>
                        </a:rPr>
                        <a:t> week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34452196"/>
                  </a:ext>
                </a:extLst>
              </a:tr>
              <a:tr h="233634">
                <a:tc>
                  <a:txBody>
                    <a:bodyPr/>
                    <a:lstStyle/>
                    <a:p>
                      <a:pPr marL="0" marR="0" algn="ctr">
                        <a:lnSpc>
                          <a:spcPct val="116000"/>
                        </a:lnSpc>
                        <a:spcBef>
                          <a:spcPts val="0"/>
                        </a:spcBef>
                        <a:spcAft>
                          <a:spcPts val="0"/>
                        </a:spcAft>
                      </a:pPr>
                      <a:r>
                        <a:rPr lang="en-US" sz="1200">
                          <a:effectLst/>
                        </a:rPr>
                        <a:t>4</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sed and grep</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2</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6</a:t>
                      </a:r>
                      <a:r>
                        <a:rPr lang="en-US" sz="1200" baseline="30000">
                          <a:effectLst/>
                        </a:rPr>
                        <a:t>th</a:t>
                      </a:r>
                      <a:r>
                        <a:rPr lang="en-US" sz="1200">
                          <a:effectLst/>
                        </a:rPr>
                        <a:t> week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35715130"/>
                  </a:ext>
                </a:extLst>
              </a:tr>
              <a:tr h="233634">
                <a:tc>
                  <a:txBody>
                    <a:bodyPr/>
                    <a:lstStyle/>
                    <a:p>
                      <a:pPr marL="0" marR="0" algn="ctr">
                        <a:lnSpc>
                          <a:spcPct val="116000"/>
                        </a:lnSpc>
                        <a:spcBef>
                          <a:spcPts val="0"/>
                        </a:spcBef>
                        <a:spcAft>
                          <a:spcPts val="0"/>
                        </a:spcAft>
                      </a:pPr>
                      <a:r>
                        <a:rPr lang="en-US" sz="1200">
                          <a:effectLst/>
                        </a:rPr>
                        <a:t>5</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awk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7</a:t>
                      </a:r>
                      <a:r>
                        <a:rPr lang="en-US" sz="1200" baseline="30000">
                          <a:effectLst/>
                        </a:rPr>
                        <a:t>th</a:t>
                      </a:r>
                      <a:r>
                        <a:rPr lang="en-US" sz="1200">
                          <a:effectLst/>
                        </a:rPr>
                        <a:t> week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4147619"/>
                  </a:ext>
                </a:extLst>
              </a:tr>
              <a:tr h="233634">
                <a:tc>
                  <a:txBody>
                    <a:bodyPr/>
                    <a:lstStyle/>
                    <a:p>
                      <a:pPr marL="0" marR="0" algn="ctr">
                        <a:lnSpc>
                          <a:spcPct val="116000"/>
                        </a:lnSpc>
                        <a:spcBef>
                          <a:spcPts val="0"/>
                        </a:spcBef>
                        <a:spcAft>
                          <a:spcPts val="0"/>
                        </a:spcAft>
                      </a:pPr>
                      <a:r>
                        <a:rPr lang="en-US" sz="1200">
                          <a:effectLst/>
                        </a:rPr>
                        <a:t>6</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Shell 2</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8</a:t>
                      </a:r>
                      <a:r>
                        <a:rPr lang="en-US" sz="1200" baseline="30000">
                          <a:effectLst/>
                        </a:rPr>
                        <a:t>th</a:t>
                      </a:r>
                      <a:r>
                        <a:rPr lang="en-US" sz="1200">
                          <a:effectLst/>
                        </a:rPr>
                        <a:t> week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0588030"/>
                  </a:ext>
                </a:extLst>
              </a:tr>
              <a:tr h="233634">
                <a:tc>
                  <a:txBody>
                    <a:bodyPr/>
                    <a:lstStyle/>
                    <a:p>
                      <a:pPr marL="0" marR="0" algn="ctr">
                        <a:lnSpc>
                          <a:spcPct val="116000"/>
                        </a:lnSpc>
                        <a:spcBef>
                          <a:spcPts val="0"/>
                        </a:spcBef>
                        <a:spcAft>
                          <a:spcPts val="0"/>
                        </a:spcAft>
                      </a:pPr>
                      <a:r>
                        <a:rPr lang="en-US" sz="1200">
                          <a:effectLst/>
                        </a:rPr>
                        <a:t>7</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 </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 </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813654"/>
                  </a:ext>
                </a:extLst>
              </a:tr>
              <a:tr h="233634">
                <a:tc>
                  <a:txBody>
                    <a:bodyPr/>
                    <a:lstStyle/>
                    <a:p>
                      <a:pPr marL="0" marR="0" algn="ctr">
                        <a:lnSpc>
                          <a:spcPct val="116000"/>
                        </a:lnSpc>
                        <a:spcBef>
                          <a:spcPts val="0"/>
                        </a:spcBef>
                        <a:spcAft>
                          <a:spcPts val="0"/>
                        </a:spcAft>
                      </a:pPr>
                      <a:r>
                        <a:rPr lang="en-US" sz="1200">
                          <a:effectLst/>
                        </a:rPr>
                        <a:t>8</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C programming – working with files</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10</a:t>
                      </a:r>
                      <a:r>
                        <a:rPr lang="en-US" sz="1200" baseline="30000">
                          <a:effectLst/>
                        </a:rPr>
                        <a:t>th</a:t>
                      </a:r>
                      <a:r>
                        <a:rPr lang="en-US" sz="1200">
                          <a:effectLst/>
                        </a:rPr>
                        <a:t> week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99565559"/>
                  </a:ext>
                </a:extLst>
              </a:tr>
              <a:tr h="233634">
                <a:tc>
                  <a:txBody>
                    <a:bodyPr/>
                    <a:lstStyle/>
                    <a:p>
                      <a:pPr marL="0" marR="0" algn="ctr">
                        <a:lnSpc>
                          <a:spcPct val="116000"/>
                        </a:lnSpc>
                        <a:spcBef>
                          <a:spcPts val="0"/>
                        </a:spcBef>
                        <a:spcAft>
                          <a:spcPts val="0"/>
                        </a:spcAft>
                      </a:pPr>
                      <a:r>
                        <a:rPr lang="en-US" sz="1200">
                          <a:effectLst/>
                        </a:rPr>
                        <a:t>9</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C programming – Processes</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11</a:t>
                      </a:r>
                      <a:r>
                        <a:rPr lang="en-US" sz="1200" baseline="30000">
                          <a:effectLst/>
                        </a:rPr>
                        <a:t>th</a:t>
                      </a:r>
                      <a:r>
                        <a:rPr lang="en-US" sz="1200">
                          <a:effectLst/>
                        </a:rPr>
                        <a:t> week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90657238"/>
                  </a:ext>
                </a:extLst>
              </a:tr>
              <a:tr h="233634">
                <a:tc>
                  <a:txBody>
                    <a:bodyPr/>
                    <a:lstStyle/>
                    <a:p>
                      <a:pPr marL="0" marR="0" algn="ctr">
                        <a:lnSpc>
                          <a:spcPct val="116000"/>
                        </a:lnSpc>
                        <a:spcBef>
                          <a:spcPts val="0"/>
                        </a:spcBef>
                        <a:spcAft>
                          <a:spcPts val="0"/>
                        </a:spcAft>
                      </a:pPr>
                      <a:r>
                        <a:rPr lang="en-US" sz="1200">
                          <a:effectLst/>
                        </a:rPr>
                        <a:t>10</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C programming –pipe</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12</a:t>
                      </a:r>
                      <a:r>
                        <a:rPr lang="en-US" sz="1200" baseline="30000">
                          <a:effectLst/>
                        </a:rPr>
                        <a:t>th</a:t>
                      </a:r>
                      <a:r>
                        <a:rPr lang="en-US" sz="1200">
                          <a:effectLst/>
                        </a:rPr>
                        <a:t> week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7444502"/>
                  </a:ext>
                </a:extLst>
              </a:tr>
              <a:tr h="233634">
                <a:tc>
                  <a:txBody>
                    <a:bodyPr/>
                    <a:lstStyle/>
                    <a:p>
                      <a:pPr marL="0" marR="0" algn="ctr">
                        <a:lnSpc>
                          <a:spcPct val="116000"/>
                        </a:lnSpc>
                        <a:spcBef>
                          <a:spcPts val="0"/>
                        </a:spcBef>
                        <a:spcAft>
                          <a:spcPts val="0"/>
                        </a:spcAft>
                      </a:pPr>
                      <a:r>
                        <a:rPr lang="en-US" sz="1200">
                          <a:effectLst/>
                        </a:rPr>
                        <a:t>11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C programming –FIFO</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13</a:t>
                      </a:r>
                      <a:r>
                        <a:rPr lang="en-US" sz="1200" baseline="30000">
                          <a:effectLst/>
                        </a:rPr>
                        <a:t>th</a:t>
                      </a:r>
                      <a:r>
                        <a:rPr lang="en-US" sz="1200">
                          <a:effectLst/>
                        </a:rPr>
                        <a:t> week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6002755"/>
                  </a:ext>
                </a:extLst>
              </a:tr>
              <a:tr h="233634">
                <a:tc>
                  <a:txBody>
                    <a:bodyPr/>
                    <a:lstStyle/>
                    <a:p>
                      <a:pPr marL="0" marR="0" algn="ctr">
                        <a:lnSpc>
                          <a:spcPct val="116000"/>
                        </a:lnSpc>
                        <a:spcBef>
                          <a:spcPts val="0"/>
                        </a:spcBef>
                        <a:spcAft>
                          <a:spcPts val="0"/>
                        </a:spcAft>
                      </a:pPr>
                      <a:r>
                        <a:rPr lang="en-US" sz="1200">
                          <a:effectLst/>
                        </a:rPr>
                        <a:t>12</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C programming –lock or threads (optional)</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1</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13</a:t>
                      </a:r>
                      <a:r>
                        <a:rPr lang="en-US" sz="1200" baseline="30000">
                          <a:effectLst/>
                        </a:rPr>
                        <a:t>th</a:t>
                      </a:r>
                      <a:r>
                        <a:rPr lang="en-US" sz="1200">
                          <a:effectLst/>
                        </a:rPr>
                        <a:t> week</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84087058"/>
                  </a:ext>
                </a:extLst>
              </a:tr>
              <a:tr h="233634">
                <a:tc>
                  <a:txBody>
                    <a:bodyPr/>
                    <a:lstStyle/>
                    <a:p>
                      <a:pPr marL="0" marR="0" algn="ctr">
                        <a:lnSpc>
                          <a:spcPct val="116000"/>
                        </a:lnSpc>
                        <a:spcBef>
                          <a:spcPts val="0"/>
                        </a:spcBef>
                        <a:spcAft>
                          <a:spcPts val="0"/>
                        </a:spcAft>
                      </a:pPr>
                      <a:r>
                        <a:rPr lang="en-US" sz="1200">
                          <a:effectLst/>
                        </a:rPr>
                        <a:t>13</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 </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a:effectLst/>
                        </a:rPr>
                        <a:t> </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98468459"/>
                  </a:ext>
                </a:extLst>
              </a:tr>
              <a:tr h="233634">
                <a:tc>
                  <a:txBody>
                    <a:bodyPr/>
                    <a:lstStyle/>
                    <a:p>
                      <a:pPr marL="0" marR="0" algn="ctr">
                        <a:lnSpc>
                          <a:spcPct val="116000"/>
                        </a:lnSpc>
                        <a:spcBef>
                          <a:spcPts val="0"/>
                        </a:spcBef>
                        <a:spcAft>
                          <a:spcPts val="0"/>
                        </a:spcAft>
                      </a:pPr>
                      <a:r>
                        <a:rPr lang="en-US" sz="1200">
                          <a:effectLst/>
                        </a:rPr>
                        <a:t>14</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800"/>
                        </a:spcBef>
                        <a:spcAft>
                          <a:spcPts val="400"/>
                        </a:spcAft>
                      </a:pPr>
                      <a:r>
                        <a:rPr lang="en-US" sz="1200">
                          <a:effectLst/>
                        </a:rPr>
                        <a:t>PRACTICAL EXAM</a:t>
                      </a:r>
                      <a:endParaRPr lang="en-US" sz="1200" b="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Bef>
                          <a:spcPts val="0"/>
                        </a:spcBef>
                        <a:spcAft>
                          <a:spcPts val="0"/>
                        </a:spcAft>
                      </a:pPr>
                      <a:r>
                        <a:rPr lang="en-US" sz="1200">
                          <a:effectLst/>
                        </a:rPr>
                        <a:t> </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6000"/>
                        </a:lnSpc>
                        <a:spcBef>
                          <a:spcPts val="0"/>
                        </a:spcBef>
                        <a:spcAft>
                          <a:spcPts val="0"/>
                        </a:spcAft>
                      </a:pPr>
                      <a:r>
                        <a:rPr lang="en-US" sz="1200" dirty="0">
                          <a:effectLst/>
                        </a:rPr>
                        <a:t> </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75376"/>
                  </a:ext>
                </a:extLst>
              </a:tr>
            </a:tbl>
          </a:graphicData>
        </a:graphic>
      </p:graphicFrame>
      <p:graphicFrame>
        <p:nvGraphicFramePr>
          <p:cNvPr id="12" name="Table 11">
            <a:extLst>
              <a:ext uri="{FF2B5EF4-FFF2-40B4-BE49-F238E27FC236}">
                <a16:creationId xmlns:a16="http://schemas.microsoft.com/office/drawing/2014/main" id="{05F14994-2711-C5D0-0A56-BE9F37148B5D}"/>
              </a:ext>
            </a:extLst>
          </p:cNvPr>
          <p:cNvGraphicFramePr>
            <a:graphicFrameLocks noGrp="1"/>
          </p:cNvGraphicFramePr>
          <p:nvPr>
            <p:extLst>
              <p:ext uri="{D42A27DB-BD31-4B8C-83A1-F6EECF244321}">
                <p14:modId xmlns:p14="http://schemas.microsoft.com/office/powerpoint/2010/main" val="470447661"/>
              </p:ext>
            </p:extLst>
          </p:nvPr>
        </p:nvGraphicFramePr>
        <p:xfrm>
          <a:off x="-1" y="5905661"/>
          <a:ext cx="6342927" cy="952339"/>
        </p:xfrm>
        <a:graphic>
          <a:graphicData uri="http://schemas.openxmlformats.org/drawingml/2006/table">
            <a:tbl>
              <a:tblPr firstRow="1" firstCol="1">
                <a:tableStyleId>{5C22544A-7EE6-4342-B048-85BDC9FD1C3A}</a:tableStyleId>
              </a:tblPr>
              <a:tblGrid>
                <a:gridCol w="701381">
                  <a:extLst>
                    <a:ext uri="{9D8B030D-6E8A-4147-A177-3AD203B41FA5}">
                      <a16:colId xmlns:a16="http://schemas.microsoft.com/office/drawing/2014/main" val="1020678961"/>
                    </a:ext>
                  </a:extLst>
                </a:gridCol>
                <a:gridCol w="5641546">
                  <a:extLst>
                    <a:ext uri="{9D8B030D-6E8A-4147-A177-3AD203B41FA5}">
                      <a16:colId xmlns:a16="http://schemas.microsoft.com/office/drawing/2014/main" val="2770914684"/>
                    </a:ext>
                  </a:extLst>
                </a:gridCol>
              </a:tblGrid>
              <a:tr h="721524">
                <a:tc>
                  <a:txBody>
                    <a:bodyPr/>
                    <a:lstStyle/>
                    <a:p>
                      <a:pPr marL="0" marR="0">
                        <a:lnSpc>
                          <a:spcPct val="116000"/>
                        </a:lnSpc>
                        <a:spcBef>
                          <a:spcPts val="0"/>
                        </a:spcBef>
                        <a:spcAft>
                          <a:spcPts val="0"/>
                        </a:spcAft>
                      </a:pPr>
                      <a:r>
                        <a:rPr lang="en-US" sz="1200">
                          <a:effectLst/>
                        </a:rPr>
                        <a:t>Bonus:</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Bef>
                          <a:spcPts val="0"/>
                        </a:spcBef>
                        <a:spcAft>
                          <a:spcPts val="0"/>
                        </a:spcAft>
                      </a:pPr>
                      <a:r>
                        <a:rPr lang="en-US" sz="1200" dirty="0">
                          <a:effectLst/>
                        </a:rPr>
                        <a:t>+1 point per week for handing in a complete solution before the deadline. Incomplete work must be submitted on time or after revision.</a:t>
                      </a:r>
                    </a:p>
                    <a:p>
                      <a:pPr marL="0" marR="0">
                        <a:lnSpc>
                          <a:spcPct val="116000"/>
                        </a:lnSpc>
                        <a:spcBef>
                          <a:spcPts val="0"/>
                        </a:spcBef>
                        <a:spcAft>
                          <a:spcPts val="0"/>
                        </a:spcAft>
                      </a:pPr>
                      <a:r>
                        <a:rPr lang="en-US" sz="1200" dirty="0">
                          <a:effectLst/>
                        </a:rPr>
                        <a:t> </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55214432"/>
                  </a:ext>
                </a:extLst>
              </a:tr>
              <a:tr h="230815">
                <a:tc>
                  <a:txBody>
                    <a:bodyPr/>
                    <a:lstStyle/>
                    <a:p>
                      <a:pPr marL="0" marR="0">
                        <a:lnSpc>
                          <a:spcPct val="116000"/>
                        </a:lnSpc>
                        <a:spcBef>
                          <a:spcPts val="0"/>
                        </a:spcBef>
                        <a:spcAft>
                          <a:spcPts val="0"/>
                        </a:spcAft>
                      </a:pPr>
                      <a:r>
                        <a:rPr lang="en-US" sz="1200">
                          <a:effectLst/>
                        </a:rPr>
                        <a:t>Malus:</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Bef>
                          <a:spcPts val="0"/>
                        </a:spcBef>
                        <a:spcAft>
                          <a:spcPts val="0"/>
                        </a:spcAft>
                      </a:pPr>
                      <a:r>
                        <a:rPr lang="en-US" sz="1200" dirty="0">
                          <a:effectLst/>
                        </a:rPr>
                        <a:t>- 2 points per week beyond the deadline.</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71553470"/>
                  </a:ext>
                </a:extLst>
              </a:tr>
            </a:tbl>
          </a:graphicData>
        </a:graphic>
      </p:graphicFrame>
      <p:sp>
        <p:nvSpPr>
          <p:cNvPr id="13" name="Rectangle 1">
            <a:extLst>
              <a:ext uri="{FF2B5EF4-FFF2-40B4-BE49-F238E27FC236}">
                <a16:creationId xmlns:a16="http://schemas.microsoft.com/office/drawing/2014/main" id="{EC55B3C2-E2D8-ADBC-6E58-E3B7B1AFFDDE}"/>
              </a:ext>
            </a:extLst>
          </p:cNvPr>
          <p:cNvSpPr>
            <a:spLocks noChangeArrowheads="1"/>
          </p:cNvSpPr>
          <p:nvPr/>
        </p:nvSpPr>
        <p:spPr bwMode="auto">
          <a:xfrm>
            <a:off x="159152" y="4724049"/>
            <a:ext cx="4802277" cy="107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1568"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600" b="0" i="0" u="none" strike="noStrike" cap="none" normalizeH="0" baseline="0" dirty="0">
              <a:ln>
                <a:noFill/>
              </a:ln>
              <a:solidFill>
                <a:srgbClr val="0F4761"/>
              </a:solidFill>
              <a:effectLst/>
              <a:latin typeface="Aptos Display"/>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600" b="0" i="0" u="none" strike="noStrike" cap="none" normalizeH="0" baseline="0" dirty="0">
              <a:ln>
                <a:noFill/>
              </a:ln>
              <a:solidFill>
                <a:srgbClr val="0F4761"/>
              </a:solidFill>
              <a:effectLst/>
              <a:latin typeface="Aptos Display"/>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600" b="0" i="0" u="none" strike="noStrike" cap="none" normalizeH="0" baseline="0" dirty="0">
                <a:ln>
                  <a:noFill/>
                </a:ln>
                <a:solidFill>
                  <a:srgbClr val="0F4761"/>
                </a:solidFill>
                <a:effectLst/>
                <a:latin typeface="Aptos Display"/>
                <a:ea typeface="Times New Roman" panose="02020603050405020304" pitchFamily="18" charset="0"/>
                <a:cs typeface="Times New Roman" panose="02020603050405020304" pitchFamily="18" charset="0"/>
              </a:rPr>
              <a:t>Recommendations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ptos" panose="020B0004020202020204" pitchFamily="34" charset="0"/>
              </a:rPr>
              <a:t>To encourage timely and proactive work, we offer a bonus/malus system:</a:t>
            </a:r>
            <a:endParaRPr kumimoji="0" lang="en-US" altLang="ja-JP"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E786B4AB-B08E-5BAF-A992-0B278F7448A0}"/>
              </a:ext>
            </a:extLst>
          </p:cNvPr>
          <p:cNvSpPr txBox="1"/>
          <p:nvPr/>
        </p:nvSpPr>
        <p:spPr>
          <a:xfrm>
            <a:off x="0" y="908343"/>
            <a:ext cx="463566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800" b="0" i="0" u="none" strike="noStrike" cap="none" normalizeH="0" baseline="0" dirty="0">
                <a:ln>
                  <a:noFill/>
                </a:ln>
                <a:solidFill>
                  <a:srgbClr val="0F4761"/>
                </a:solidFill>
                <a:effectLst/>
                <a:latin typeface="Aptos Display"/>
                <a:ea typeface="Times New Roman" panose="02020603050405020304" pitchFamily="18" charset="0"/>
                <a:cs typeface="Times New Roman" panose="02020603050405020304" pitchFamily="18" charset="0"/>
              </a:rPr>
              <a:t>Structure by weeks</a:t>
            </a:r>
          </a:p>
        </p:txBody>
      </p:sp>
    </p:spTree>
    <p:extLst>
      <p:ext uri="{BB962C8B-B14F-4D97-AF65-F5344CB8AC3E}">
        <p14:creationId xmlns:p14="http://schemas.microsoft.com/office/powerpoint/2010/main" val="654030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15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FE6077-F12E-54A5-ED2A-35D95A23A282}"/>
              </a:ext>
            </a:extLst>
          </p:cNvPr>
          <p:cNvSpPr>
            <a:spLocks noGrp="1"/>
          </p:cNvSpPr>
          <p:nvPr>
            <p:ph type="sldNum" sz="quarter" idx="12"/>
          </p:nvPr>
        </p:nvSpPr>
        <p:spPr/>
        <p:txBody>
          <a:bodyPr/>
          <a:lstStyle/>
          <a:p>
            <a:fld id="{F15DF4B7-D390-4743-BC4A-39E252620E6B}" type="slidenum">
              <a:rPr lang="en-US" smtClean="0"/>
              <a:pPr/>
              <a:t>4</a:t>
            </a:fld>
            <a:endParaRPr lang="en-US" dirty="0"/>
          </a:p>
        </p:txBody>
      </p:sp>
      <p:sp>
        <p:nvSpPr>
          <p:cNvPr id="6" name="Text Placeholder 3">
            <a:extLst>
              <a:ext uri="{FF2B5EF4-FFF2-40B4-BE49-F238E27FC236}">
                <a16:creationId xmlns:a16="http://schemas.microsoft.com/office/drawing/2014/main" id="{49749C34-4A4D-F697-871F-62DD5E326D33}"/>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Unix Shell</a:t>
            </a:r>
          </a:p>
        </p:txBody>
      </p:sp>
      <p:pic>
        <p:nvPicPr>
          <p:cNvPr id="7" name="Picture 2" descr="Linux Shell Scripting - Techasoft">
            <a:extLst>
              <a:ext uri="{FF2B5EF4-FFF2-40B4-BE49-F238E27FC236}">
                <a16:creationId xmlns:a16="http://schemas.microsoft.com/office/drawing/2014/main" id="{6F3E636E-0D16-981B-C9B0-0D15BACCF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448" y="-85258"/>
            <a:ext cx="1013551" cy="1013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635B737-6190-7F15-F891-83E10601739C}"/>
              </a:ext>
            </a:extLst>
          </p:cNvPr>
          <p:cNvPicPr>
            <a:picLocks noChangeAspect="1"/>
          </p:cNvPicPr>
          <p:nvPr/>
        </p:nvPicPr>
        <p:blipFill>
          <a:blip r:embed="rId4"/>
          <a:stretch>
            <a:fillRect/>
          </a:stretch>
        </p:blipFill>
        <p:spPr>
          <a:xfrm>
            <a:off x="175599" y="1312783"/>
            <a:ext cx="8792802" cy="4944165"/>
          </a:xfrm>
          <a:prstGeom prst="rect">
            <a:avLst/>
          </a:prstGeom>
        </p:spPr>
      </p:pic>
    </p:spTree>
    <p:extLst>
      <p:ext uri="{BB962C8B-B14F-4D97-AF65-F5344CB8AC3E}">
        <p14:creationId xmlns:p14="http://schemas.microsoft.com/office/powerpoint/2010/main" val="228301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F15DF4B7-D390-4743-BC4A-39E252620E6B}" type="slidenum">
              <a:rPr lang="en-US" smtClean="0"/>
              <a:pPr/>
              <a:t>5</a:t>
            </a:fld>
            <a:endParaRPr lang="en-US" dirty="0"/>
          </a:p>
        </p:txBody>
      </p:sp>
      <p:sp>
        <p:nvSpPr>
          <p:cNvPr id="12" name="Text Placeholder 3">
            <a:extLst>
              <a:ext uri="{FF2B5EF4-FFF2-40B4-BE49-F238E27FC236}">
                <a16:creationId xmlns:a16="http://schemas.microsoft.com/office/drawing/2014/main" id="{721F4D76-1DC9-E82F-2897-213896D3FB22}"/>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dirty="0">
                <a:solidFill>
                  <a:schemeClr val="bg1"/>
                </a:solidFill>
                <a:latin typeface="Consolas" panose="020B0609020204030204" pitchFamily="49" charset="0"/>
              </a:rPr>
              <a:t>Unix architecture</a:t>
            </a:r>
          </a:p>
        </p:txBody>
      </p:sp>
      <p:sp>
        <p:nvSpPr>
          <p:cNvPr id="19" name="TextBox 18">
            <a:extLst>
              <a:ext uri="{FF2B5EF4-FFF2-40B4-BE49-F238E27FC236}">
                <a16:creationId xmlns:a16="http://schemas.microsoft.com/office/drawing/2014/main" id="{946F91EB-CF0A-8F92-0614-DD420060AF96}"/>
              </a:ext>
            </a:extLst>
          </p:cNvPr>
          <p:cNvSpPr txBox="1"/>
          <p:nvPr/>
        </p:nvSpPr>
        <p:spPr>
          <a:xfrm>
            <a:off x="0" y="150346"/>
            <a:ext cx="3142207" cy="523220"/>
          </a:xfrm>
          <a:prstGeom prst="rect">
            <a:avLst/>
          </a:prstGeom>
          <a:noFill/>
        </p:spPr>
        <p:txBody>
          <a:bodyPr wrap="none" rtlCol="0">
            <a:spAutoFit/>
          </a:bodyPr>
          <a:lstStyle/>
          <a:p>
            <a:r>
              <a:rPr lang="en-US" sz="2800" b="1" dirty="0">
                <a:latin typeface="Consolas" panose="020B0609020204030204" pitchFamily="49" charset="0"/>
              </a:rPr>
              <a:t>Shell scripting</a:t>
            </a:r>
          </a:p>
        </p:txBody>
      </p:sp>
      <p:sp>
        <p:nvSpPr>
          <p:cNvPr id="21" name="TextBox 20">
            <a:extLst>
              <a:ext uri="{FF2B5EF4-FFF2-40B4-BE49-F238E27FC236}">
                <a16:creationId xmlns:a16="http://schemas.microsoft.com/office/drawing/2014/main" id="{C8E801CA-F82B-C568-3469-2C38E7DFB740}"/>
              </a:ext>
            </a:extLst>
          </p:cNvPr>
          <p:cNvSpPr txBox="1"/>
          <p:nvPr/>
        </p:nvSpPr>
        <p:spPr>
          <a:xfrm>
            <a:off x="-576365" y="1172271"/>
            <a:ext cx="8896192" cy="2400657"/>
          </a:xfrm>
          <a:prstGeom prst="rect">
            <a:avLst/>
          </a:prstGeom>
          <a:noFill/>
        </p:spPr>
        <p:txBody>
          <a:bodyPr wrap="square">
            <a:spAutoFit/>
          </a:bodyPr>
          <a:lstStyle/>
          <a:p>
            <a:pPr marL="1200150" lvl="2" indent="-285750">
              <a:buFont typeface="Arial" panose="020B0604020202020204" pitchFamily="34" charset="0"/>
              <a:buChar char="•"/>
            </a:pPr>
            <a:r>
              <a:rPr lang="en-US" sz="2000" dirty="0">
                <a:solidFill>
                  <a:srgbClr val="FF0000"/>
                </a:solidFill>
                <a:effectLst>
                  <a:outerShdw blurRad="38100" dist="38100" dir="2700000" algn="tl">
                    <a:srgbClr val="000000">
                      <a:alpha val="43137"/>
                    </a:srgbClr>
                  </a:outerShdw>
                </a:effectLst>
              </a:rPr>
              <a:t>Definition</a:t>
            </a:r>
            <a:r>
              <a:rPr lang="en-US" sz="2000" dirty="0">
                <a:solidFill>
                  <a:srgbClr val="FF0000"/>
                </a:solidFill>
              </a:rPr>
              <a:t>: </a:t>
            </a:r>
            <a:r>
              <a:rPr lang="en-US" dirty="0">
                <a:solidFill>
                  <a:srgbClr val="000000"/>
                </a:solidFill>
              </a:rPr>
              <a:t>In an OS, the shell is the general name for any user space program with an UI, which allows access to resources in the computer through the terminal.</a:t>
            </a:r>
          </a:p>
          <a:p>
            <a:pPr lvl="2"/>
            <a:endParaRPr lang="en-US" sz="2000" dirty="0">
              <a:solidFill>
                <a:srgbClr val="000000"/>
              </a:solidFill>
            </a:endParaRPr>
          </a:p>
          <a:p>
            <a:pPr marL="1200150" lvl="2" indent="-285750">
              <a:buFont typeface="Arial" panose="020B0604020202020204" pitchFamily="34" charset="0"/>
              <a:buChar char="•"/>
            </a:pPr>
            <a:r>
              <a:rPr lang="en-US" sz="2000" dirty="0">
                <a:solidFill>
                  <a:schemeClr val="bg1">
                    <a:lumMod val="60000"/>
                    <a:lumOff val="40000"/>
                  </a:schemeClr>
                </a:solidFill>
              </a:rPr>
              <a:t>Functions - </a:t>
            </a:r>
            <a:r>
              <a:rPr lang="en-US" sz="2000" dirty="0">
                <a:solidFill>
                  <a:srgbClr val="000000"/>
                </a:solidFill>
              </a:rPr>
              <a:t>A system program that allows a user to execute:</a:t>
            </a:r>
          </a:p>
          <a:p>
            <a:pPr marL="2571750" lvl="5" indent="-285750">
              <a:buFont typeface="Arial" panose="020B0604020202020204" pitchFamily="34" charset="0"/>
              <a:buChar char="•"/>
            </a:pPr>
            <a:r>
              <a:rPr lang="en-US" dirty="0">
                <a:solidFill>
                  <a:srgbClr val="000000"/>
                </a:solidFill>
              </a:rPr>
              <a:t>Shell functions (internal commands);</a:t>
            </a:r>
          </a:p>
          <a:p>
            <a:pPr marL="2571750" lvl="5" indent="-285750">
              <a:buFont typeface="Arial" panose="020B0604020202020204" pitchFamily="34" charset="0"/>
              <a:buChar char="•"/>
            </a:pPr>
            <a:r>
              <a:rPr lang="en-US" dirty="0">
                <a:solidFill>
                  <a:srgbClr val="000000"/>
                </a:solidFill>
              </a:rPr>
              <a:t>Other programs (external commands);</a:t>
            </a:r>
          </a:p>
          <a:p>
            <a:pPr marL="2571750" lvl="5" indent="-285750">
              <a:buFont typeface="Arial" panose="020B0604020202020204" pitchFamily="34" charset="0"/>
              <a:buChar char="•"/>
            </a:pPr>
            <a:r>
              <a:rPr lang="en-US" dirty="0">
                <a:solidFill>
                  <a:srgbClr val="000000"/>
                </a:solidFill>
              </a:rPr>
              <a:t>shell scripts;</a:t>
            </a:r>
            <a:endParaRPr lang="en-US" dirty="0">
              <a:solidFill>
                <a:srgbClr val="1B2F43"/>
              </a:solidFill>
            </a:endParaRPr>
          </a:p>
        </p:txBody>
      </p:sp>
      <p:sp>
        <p:nvSpPr>
          <p:cNvPr id="23" name="TextBox 22">
            <a:extLst>
              <a:ext uri="{FF2B5EF4-FFF2-40B4-BE49-F238E27FC236}">
                <a16:creationId xmlns:a16="http://schemas.microsoft.com/office/drawing/2014/main" id="{87A7D1EA-2EC2-D7A1-972B-BD020C892162}"/>
              </a:ext>
            </a:extLst>
          </p:cNvPr>
          <p:cNvSpPr txBox="1"/>
          <p:nvPr/>
        </p:nvSpPr>
        <p:spPr>
          <a:xfrm>
            <a:off x="-1072628" y="3771912"/>
            <a:ext cx="9888717" cy="1231106"/>
          </a:xfrm>
          <a:prstGeom prst="rect">
            <a:avLst/>
          </a:prstGeom>
          <a:noFill/>
        </p:spPr>
        <p:txBody>
          <a:bodyPr wrap="square">
            <a:spAutoFit/>
          </a:bodyPr>
          <a:lstStyle/>
          <a:p>
            <a:pPr marL="1657350" lvl="3" indent="-285750">
              <a:buFont typeface="Arial" panose="020B0604020202020204" pitchFamily="34" charset="0"/>
              <a:buChar char="•"/>
            </a:pPr>
            <a:r>
              <a:rPr lang="en-US" sz="2000" dirty="0">
                <a:solidFill>
                  <a:srgbClr val="92D050"/>
                </a:solidFill>
                <a:effectLst>
                  <a:outerShdw blurRad="38100" dist="38100" dir="2700000" algn="tl">
                    <a:srgbClr val="000000">
                      <a:alpha val="43137"/>
                    </a:srgbClr>
                  </a:outerShdw>
                </a:effectLst>
              </a:rPr>
              <a:t>Key Feature</a:t>
            </a:r>
            <a:r>
              <a:rPr lang="en-US" sz="2000" dirty="0">
                <a:solidFill>
                  <a:srgbClr val="92D050"/>
                </a:solidFill>
              </a:rPr>
              <a:t>: </a:t>
            </a:r>
            <a:r>
              <a:rPr lang="en-US" dirty="0">
                <a:solidFill>
                  <a:srgbClr val="000000"/>
                </a:solidFill>
              </a:rPr>
              <a:t>Shell is a “power-user” interface, so the user interacts with the shell by typing in the commands. The execution of commands is achieved by the shell command interpreter, which reads commands from the standard input (stdin) and converts the commands into a kernel-understandable language.</a:t>
            </a:r>
            <a:endParaRPr lang="en-US" sz="2000" dirty="0">
              <a:solidFill>
                <a:srgbClr val="000000"/>
              </a:solidFill>
            </a:endParaRPr>
          </a:p>
        </p:txBody>
      </p:sp>
      <p:pic>
        <p:nvPicPr>
          <p:cNvPr id="1026" name="Picture 2" descr="Linux Shell Scripting - Techasoft">
            <a:extLst>
              <a:ext uri="{FF2B5EF4-FFF2-40B4-BE49-F238E27FC236}">
                <a16:creationId xmlns:a16="http://schemas.microsoft.com/office/drawing/2014/main" id="{CB2DEEC0-0087-5690-6E2D-50FCA3735D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448" y="-85258"/>
            <a:ext cx="1013551" cy="101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16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075304-13EA-F35E-DEC4-3D02E92EFE98}"/>
              </a:ext>
            </a:extLst>
          </p:cNvPr>
          <p:cNvSpPr>
            <a:spLocks noGrp="1"/>
          </p:cNvSpPr>
          <p:nvPr>
            <p:ph type="dt" sz="half" idx="10"/>
          </p:nvPr>
        </p:nvSpPr>
        <p:spPr/>
        <p:txBody>
          <a:bodyPr/>
          <a:lstStyle/>
          <a:p>
            <a:fld id="{23E9C8A1-DF9D-411C-8C5F-FC9619BF422F}" type="datetime1">
              <a:rPr lang="en-US" smtClean="0"/>
              <a:t>4/4/2025</a:t>
            </a:fld>
            <a:endParaRPr lang="en-US" dirty="0"/>
          </a:p>
        </p:txBody>
      </p:sp>
      <p:sp>
        <p:nvSpPr>
          <p:cNvPr id="5" name="Slide Number Placeholder 4">
            <a:extLst>
              <a:ext uri="{FF2B5EF4-FFF2-40B4-BE49-F238E27FC236}">
                <a16:creationId xmlns:a16="http://schemas.microsoft.com/office/drawing/2014/main" id="{3B965A32-7746-4957-D529-0CF3D73942D3}"/>
              </a:ext>
            </a:extLst>
          </p:cNvPr>
          <p:cNvSpPr>
            <a:spLocks noGrp="1"/>
          </p:cNvSpPr>
          <p:nvPr>
            <p:ph type="sldNum" sz="quarter" idx="12"/>
          </p:nvPr>
        </p:nvSpPr>
        <p:spPr/>
        <p:txBody>
          <a:bodyPr/>
          <a:lstStyle/>
          <a:p>
            <a:fld id="{F15DF4B7-D390-4743-BC4A-39E252620E6B}" type="slidenum">
              <a:rPr lang="en-US" smtClean="0"/>
              <a:pPr/>
              <a:t>6</a:t>
            </a:fld>
            <a:endParaRPr lang="en-US" dirty="0"/>
          </a:p>
        </p:txBody>
      </p:sp>
      <p:sp>
        <p:nvSpPr>
          <p:cNvPr id="6" name="Text Placeholder 3">
            <a:extLst>
              <a:ext uri="{FF2B5EF4-FFF2-40B4-BE49-F238E27FC236}">
                <a16:creationId xmlns:a16="http://schemas.microsoft.com/office/drawing/2014/main" id="{D50A9493-7A49-DAB7-0D85-5E9A32932954}"/>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Types of Shell scripting</a:t>
            </a:r>
          </a:p>
        </p:txBody>
      </p:sp>
      <p:sp>
        <p:nvSpPr>
          <p:cNvPr id="16" name="Rectangle 15">
            <a:extLst>
              <a:ext uri="{FF2B5EF4-FFF2-40B4-BE49-F238E27FC236}">
                <a16:creationId xmlns:a16="http://schemas.microsoft.com/office/drawing/2014/main" id="{F23457C6-B705-6B6A-A65F-7408C6DB4F36}"/>
              </a:ext>
            </a:extLst>
          </p:cNvPr>
          <p:cNvSpPr/>
          <p:nvPr/>
        </p:nvSpPr>
        <p:spPr>
          <a:xfrm>
            <a:off x="0" y="823912"/>
            <a:ext cx="9144000" cy="6034088"/>
          </a:xfrm>
          <a:prstGeom prst="rect">
            <a:avLst/>
          </a:prstGeom>
          <a:solidFill>
            <a:schemeClr val="bg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D80D997-2AB9-2205-5678-2A1BCBCF9538}"/>
              </a:ext>
            </a:extLst>
          </p:cNvPr>
          <p:cNvPicPr>
            <a:picLocks noChangeAspect="1"/>
          </p:cNvPicPr>
          <p:nvPr/>
        </p:nvPicPr>
        <p:blipFill>
          <a:blip r:embed="rId3"/>
          <a:stretch>
            <a:fillRect/>
          </a:stretch>
        </p:blipFill>
        <p:spPr>
          <a:xfrm>
            <a:off x="290884" y="1545958"/>
            <a:ext cx="6182588" cy="781159"/>
          </a:xfrm>
          <a:prstGeom prst="rect">
            <a:avLst/>
          </a:prstGeom>
        </p:spPr>
      </p:pic>
      <p:pic>
        <p:nvPicPr>
          <p:cNvPr id="20" name="Picture 19">
            <a:extLst>
              <a:ext uri="{FF2B5EF4-FFF2-40B4-BE49-F238E27FC236}">
                <a16:creationId xmlns:a16="http://schemas.microsoft.com/office/drawing/2014/main" id="{52EB5D4C-9ECB-1429-7684-ECC1EAB9F22E}"/>
              </a:ext>
            </a:extLst>
          </p:cNvPr>
          <p:cNvPicPr>
            <a:picLocks noChangeAspect="1"/>
          </p:cNvPicPr>
          <p:nvPr/>
        </p:nvPicPr>
        <p:blipFill>
          <a:blip r:embed="rId4"/>
          <a:stretch>
            <a:fillRect/>
          </a:stretch>
        </p:blipFill>
        <p:spPr>
          <a:xfrm>
            <a:off x="290884" y="2727107"/>
            <a:ext cx="6154009" cy="847843"/>
          </a:xfrm>
          <a:prstGeom prst="rect">
            <a:avLst/>
          </a:prstGeom>
        </p:spPr>
      </p:pic>
      <p:pic>
        <p:nvPicPr>
          <p:cNvPr id="22" name="Picture 21">
            <a:extLst>
              <a:ext uri="{FF2B5EF4-FFF2-40B4-BE49-F238E27FC236}">
                <a16:creationId xmlns:a16="http://schemas.microsoft.com/office/drawing/2014/main" id="{5FDCDC4B-8225-12AB-F0F8-845F3ABBD45C}"/>
              </a:ext>
            </a:extLst>
          </p:cNvPr>
          <p:cNvPicPr>
            <a:picLocks noChangeAspect="1"/>
          </p:cNvPicPr>
          <p:nvPr/>
        </p:nvPicPr>
        <p:blipFill>
          <a:blip r:embed="rId5"/>
          <a:stretch>
            <a:fillRect/>
          </a:stretch>
        </p:blipFill>
        <p:spPr>
          <a:xfrm>
            <a:off x="300411" y="4032199"/>
            <a:ext cx="6173061" cy="781159"/>
          </a:xfrm>
          <a:prstGeom prst="rect">
            <a:avLst/>
          </a:prstGeom>
        </p:spPr>
      </p:pic>
      <p:pic>
        <p:nvPicPr>
          <p:cNvPr id="24" name="Picture 23">
            <a:extLst>
              <a:ext uri="{FF2B5EF4-FFF2-40B4-BE49-F238E27FC236}">
                <a16:creationId xmlns:a16="http://schemas.microsoft.com/office/drawing/2014/main" id="{97A4A96E-8B0E-5C2C-32A8-01B0CAEC0CD9}"/>
              </a:ext>
            </a:extLst>
          </p:cNvPr>
          <p:cNvPicPr>
            <a:picLocks noChangeAspect="1"/>
          </p:cNvPicPr>
          <p:nvPr/>
        </p:nvPicPr>
        <p:blipFill>
          <a:blip r:embed="rId6"/>
          <a:stretch>
            <a:fillRect/>
          </a:stretch>
        </p:blipFill>
        <p:spPr>
          <a:xfrm>
            <a:off x="267068" y="5206951"/>
            <a:ext cx="6230219" cy="781159"/>
          </a:xfrm>
          <a:prstGeom prst="rect">
            <a:avLst/>
          </a:prstGeom>
        </p:spPr>
      </p:pic>
      <p:sp>
        <p:nvSpPr>
          <p:cNvPr id="26" name="Callout: Line 25">
            <a:extLst>
              <a:ext uri="{FF2B5EF4-FFF2-40B4-BE49-F238E27FC236}">
                <a16:creationId xmlns:a16="http://schemas.microsoft.com/office/drawing/2014/main" id="{8ABDD7D0-0B82-9F31-A2D0-036894C9EE05}"/>
              </a:ext>
            </a:extLst>
          </p:cNvPr>
          <p:cNvSpPr/>
          <p:nvPr/>
        </p:nvSpPr>
        <p:spPr>
          <a:xfrm>
            <a:off x="6872416" y="1465244"/>
            <a:ext cx="1082318" cy="451691"/>
          </a:xfrm>
          <a:prstGeom prst="borderCallout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.sh</a:t>
            </a:r>
          </a:p>
        </p:txBody>
      </p:sp>
      <p:sp>
        <p:nvSpPr>
          <p:cNvPr id="27" name="Callout: Line 26">
            <a:extLst>
              <a:ext uri="{FF2B5EF4-FFF2-40B4-BE49-F238E27FC236}">
                <a16:creationId xmlns:a16="http://schemas.microsoft.com/office/drawing/2014/main" id="{1595F239-F81F-B0B7-CCE2-620B60C2F1E3}"/>
              </a:ext>
            </a:extLst>
          </p:cNvPr>
          <p:cNvSpPr/>
          <p:nvPr/>
        </p:nvSpPr>
        <p:spPr>
          <a:xfrm>
            <a:off x="6872416" y="2660450"/>
            <a:ext cx="1082318" cy="451691"/>
          </a:xfrm>
          <a:prstGeom prst="borderCallout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.csh</a:t>
            </a:r>
          </a:p>
        </p:txBody>
      </p:sp>
      <p:sp>
        <p:nvSpPr>
          <p:cNvPr id="28" name="Callout: Line 27">
            <a:extLst>
              <a:ext uri="{FF2B5EF4-FFF2-40B4-BE49-F238E27FC236}">
                <a16:creationId xmlns:a16="http://schemas.microsoft.com/office/drawing/2014/main" id="{E6905E63-E7EC-1252-6603-3A756B96697E}"/>
              </a:ext>
            </a:extLst>
          </p:cNvPr>
          <p:cNvSpPr/>
          <p:nvPr/>
        </p:nvSpPr>
        <p:spPr>
          <a:xfrm>
            <a:off x="6884122" y="3874728"/>
            <a:ext cx="1082318" cy="451691"/>
          </a:xfrm>
          <a:prstGeom prst="borderCallout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.ksh</a:t>
            </a:r>
          </a:p>
        </p:txBody>
      </p:sp>
      <p:sp>
        <p:nvSpPr>
          <p:cNvPr id="29" name="Callout: Line 28">
            <a:extLst>
              <a:ext uri="{FF2B5EF4-FFF2-40B4-BE49-F238E27FC236}">
                <a16:creationId xmlns:a16="http://schemas.microsoft.com/office/drawing/2014/main" id="{3A70D40F-E610-9CB5-0C32-AF581600633B}"/>
              </a:ext>
            </a:extLst>
          </p:cNvPr>
          <p:cNvSpPr/>
          <p:nvPr/>
        </p:nvSpPr>
        <p:spPr>
          <a:xfrm>
            <a:off x="6884122" y="5089006"/>
            <a:ext cx="1082318" cy="451691"/>
          </a:xfrm>
          <a:prstGeom prst="borderCallout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.bash</a:t>
            </a:r>
          </a:p>
        </p:txBody>
      </p:sp>
      <p:pic>
        <p:nvPicPr>
          <p:cNvPr id="33" name="Picture 32">
            <a:extLst>
              <a:ext uri="{FF2B5EF4-FFF2-40B4-BE49-F238E27FC236}">
                <a16:creationId xmlns:a16="http://schemas.microsoft.com/office/drawing/2014/main" id="{C0C1EF4D-B242-A649-32BA-81D20D385B73}"/>
              </a:ext>
            </a:extLst>
          </p:cNvPr>
          <p:cNvPicPr>
            <a:picLocks noChangeAspect="1"/>
          </p:cNvPicPr>
          <p:nvPr/>
        </p:nvPicPr>
        <p:blipFill>
          <a:blip r:embed="rId7"/>
          <a:stretch>
            <a:fillRect/>
          </a:stretch>
        </p:blipFill>
        <p:spPr>
          <a:xfrm>
            <a:off x="7425281" y="104230"/>
            <a:ext cx="1600423" cy="990738"/>
          </a:xfrm>
          <a:prstGeom prst="rect">
            <a:avLst/>
          </a:prstGeom>
        </p:spPr>
      </p:pic>
    </p:spTree>
    <p:extLst>
      <p:ext uri="{BB962C8B-B14F-4D97-AF65-F5344CB8AC3E}">
        <p14:creationId xmlns:p14="http://schemas.microsoft.com/office/powerpoint/2010/main" val="417300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9D6C9D-93DC-C952-0B3F-1AB3433A50ED}"/>
              </a:ext>
            </a:extLst>
          </p:cNvPr>
          <p:cNvSpPr/>
          <p:nvPr/>
        </p:nvSpPr>
        <p:spPr>
          <a:xfrm>
            <a:off x="5062433" y="3559538"/>
            <a:ext cx="3664263" cy="9601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15DF4B7-D390-4743-BC4A-39E252620E6B}" type="slidenum">
              <a:rPr lang="en-US" smtClean="0"/>
              <a:pPr/>
              <a:t>7</a:t>
            </a:fld>
            <a:endParaRPr lang="en-US" dirty="0"/>
          </a:p>
        </p:txBody>
      </p:sp>
      <p:sp>
        <p:nvSpPr>
          <p:cNvPr id="5" name="Text Placeholder 3">
            <a:extLst>
              <a:ext uri="{FF2B5EF4-FFF2-40B4-BE49-F238E27FC236}">
                <a16:creationId xmlns:a16="http://schemas.microsoft.com/office/drawing/2014/main" id="{88D09FFC-D2E0-2A2F-EB90-1AE77A0ED34C}"/>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Bash scripts</a:t>
            </a:r>
          </a:p>
        </p:txBody>
      </p:sp>
      <p:sp>
        <p:nvSpPr>
          <p:cNvPr id="12" name="TextBox 11">
            <a:extLst>
              <a:ext uri="{FF2B5EF4-FFF2-40B4-BE49-F238E27FC236}">
                <a16:creationId xmlns:a16="http://schemas.microsoft.com/office/drawing/2014/main" id="{51293755-352C-ED4E-DE38-CC8EFA6232E9}"/>
              </a:ext>
            </a:extLst>
          </p:cNvPr>
          <p:cNvSpPr txBox="1"/>
          <p:nvPr/>
        </p:nvSpPr>
        <p:spPr>
          <a:xfrm>
            <a:off x="133630" y="1009006"/>
            <a:ext cx="4633274" cy="3970318"/>
          </a:xfrm>
          <a:prstGeom prst="rect">
            <a:avLst/>
          </a:prstGeom>
          <a:noFill/>
        </p:spPr>
        <p:txBody>
          <a:bodyPr wrap="square">
            <a:spAutoFit/>
          </a:bodyPr>
          <a:lstStyle/>
          <a:p>
            <a:pPr marL="285750" indent="-285750">
              <a:buFont typeface="Arial" panose="020B0604020202020204" pitchFamily="34" charset="0"/>
              <a:buChar char="•"/>
            </a:pPr>
            <a:endParaRPr lang="en-US" sz="1800" dirty="0">
              <a:solidFill>
                <a:srgbClr val="000000"/>
              </a:solidFill>
            </a:endParaRPr>
          </a:p>
          <a:p>
            <a:pPr marL="285750" indent="-285750">
              <a:buFont typeface="Arial" panose="020B0604020202020204" pitchFamily="34" charset="0"/>
              <a:buChar char="•"/>
            </a:pPr>
            <a:r>
              <a:rPr lang="en-US" sz="1800" dirty="0">
                <a:solidFill>
                  <a:srgbClr val="000000"/>
                </a:solidFill>
              </a:rPr>
              <a:t>the first line, in the form of a comment, it’s called </a:t>
            </a:r>
            <a:r>
              <a:rPr lang="en-US" sz="1800" b="1" dirty="0">
                <a:solidFill>
                  <a:schemeClr val="bg2">
                    <a:lumMod val="50000"/>
                  </a:schemeClr>
                </a:solidFill>
              </a:rPr>
              <a:t>shebang;</a:t>
            </a:r>
          </a:p>
          <a:p>
            <a:pPr marL="285750" indent="-285750">
              <a:buFont typeface="Arial" panose="020B0604020202020204" pitchFamily="34" charset="0"/>
              <a:buChar char="•"/>
            </a:pPr>
            <a:r>
              <a:rPr lang="en-US" dirty="0">
                <a:solidFill>
                  <a:schemeClr val="bg2">
                    <a:lumMod val="10000"/>
                  </a:schemeClr>
                </a:solidFill>
              </a:rPr>
              <a:t>this system variable will tell the Unix environment’s shell name;</a:t>
            </a:r>
            <a:endParaRPr lang="en-US" sz="1800" dirty="0">
              <a:solidFill>
                <a:schemeClr val="bg2">
                  <a:lumMod val="10000"/>
                </a:schemeClr>
              </a:solidFill>
            </a:endParaRPr>
          </a:p>
          <a:p>
            <a:pPr marL="285750" indent="-285750">
              <a:buFont typeface="Arial" panose="020B0604020202020204" pitchFamily="34" charset="0"/>
              <a:buChar char="•"/>
            </a:pPr>
            <a:r>
              <a:rPr lang="en-US" dirty="0">
                <a:solidFill>
                  <a:srgbClr val="000000"/>
                </a:solidFill>
              </a:rPr>
              <a:t>here is </a:t>
            </a:r>
            <a:r>
              <a:rPr lang="en-US" sz="1800" dirty="0">
                <a:solidFill>
                  <a:srgbClr val="000000"/>
                </a:solidFill>
              </a:rPr>
              <a:t>one command / line;</a:t>
            </a:r>
          </a:p>
          <a:p>
            <a:pPr marL="285750" indent="-285750">
              <a:buFont typeface="Arial" panose="020B0604020202020204" pitchFamily="34" charset="0"/>
              <a:buChar char="•"/>
            </a:pPr>
            <a:r>
              <a:rPr lang="en-US" sz="1800" dirty="0">
                <a:solidFill>
                  <a:srgbClr val="000000"/>
                </a:solidFill>
              </a:rPr>
              <a:t>comments start with </a:t>
            </a:r>
            <a:r>
              <a:rPr lang="en-US" sz="1800" b="1" dirty="0">
                <a:solidFill>
                  <a:srgbClr val="000000"/>
                </a:solidFill>
              </a:rPr>
              <a:t>#</a:t>
            </a:r>
            <a:r>
              <a:rPr lang="en-US" sz="1800" dirty="0">
                <a:solidFill>
                  <a:srgbClr val="000000"/>
                </a:solidFill>
              </a:rPr>
              <a:t> (hash);</a:t>
            </a:r>
          </a:p>
          <a:p>
            <a:pPr marL="285750" indent="-285750">
              <a:buFont typeface="Arial" panose="020B0604020202020204" pitchFamily="34" charset="0"/>
              <a:buChar char="•"/>
            </a:pPr>
            <a:endParaRPr lang="en-US" sz="1800" dirty="0">
              <a:solidFill>
                <a:srgbClr val="000000"/>
              </a:solidFill>
            </a:endParaRPr>
          </a:p>
          <a:p>
            <a:endParaRPr lang="en-US" dirty="0">
              <a:solidFill>
                <a:srgbClr val="000000"/>
              </a:solidFill>
            </a:endParaRPr>
          </a:p>
          <a:p>
            <a:pPr marL="285750" indent="-285750">
              <a:buFont typeface="Arial" panose="020B0604020202020204" pitchFamily="34" charset="0"/>
              <a:buChar char="•"/>
            </a:pPr>
            <a:endParaRPr lang="en-US" sz="1800" dirty="0">
              <a:solidFill>
                <a:srgbClr val="000000"/>
              </a:solidFill>
            </a:endParaRPr>
          </a:p>
          <a:p>
            <a:pPr marL="285750" indent="-285750">
              <a:buFont typeface="Arial" panose="020B0604020202020204" pitchFamily="34" charset="0"/>
              <a:buChar char="•"/>
            </a:pPr>
            <a:r>
              <a:rPr lang="en-US" sz="1800" dirty="0">
                <a:solidFill>
                  <a:srgbClr val="1B2F43"/>
                </a:solidFill>
              </a:rPr>
              <a:t>multiple commands on the same line are separated by </a:t>
            </a:r>
            <a:r>
              <a:rPr lang="en-US" sz="1800" b="1" dirty="0">
                <a:solidFill>
                  <a:srgbClr val="FF0000"/>
                </a:solidFill>
              </a:rPr>
              <a:t>‘;’</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endParaRPr lang="en-US" sz="1800" dirty="0">
              <a:solidFill>
                <a:srgbClr val="000000"/>
              </a:solidFill>
            </a:endParaRPr>
          </a:p>
        </p:txBody>
      </p:sp>
      <p:sp>
        <p:nvSpPr>
          <p:cNvPr id="13" name="Rectangle 12">
            <a:extLst>
              <a:ext uri="{FF2B5EF4-FFF2-40B4-BE49-F238E27FC236}">
                <a16:creationId xmlns:a16="http://schemas.microsoft.com/office/drawing/2014/main" id="{9E5EF802-1944-2BCE-B8B2-6EF9210DDC4F}"/>
              </a:ext>
            </a:extLst>
          </p:cNvPr>
          <p:cNvSpPr/>
          <p:nvPr/>
        </p:nvSpPr>
        <p:spPr>
          <a:xfrm>
            <a:off x="5056151" y="1024295"/>
            <a:ext cx="3632529" cy="214162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20E1B4-FB28-8969-408D-5FB156923410}"/>
              </a:ext>
            </a:extLst>
          </p:cNvPr>
          <p:cNvSpPr txBox="1"/>
          <p:nvPr/>
        </p:nvSpPr>
        <p:spPr>
          <a:xfrm>
            <a:off x="5634646" y="1095086"/>
            <a:ext cx="2412071" cy="338554"/>
          </a:xfrm>
          <a:prstGeom prst="rect">
            <a:avLst/>
          </a:prstGeom>
          <a:noFill/>
        </p:spPr>
        <p:txBody>
          <a:bodyPr wrap="none" rtlCol="0">
            <a:spAutoFit/>
          </a:bodyPr>
          <a:lstStyle/>
          <a:p>
            <a:r>
              <a:rPr lang="en-US" sz="1600" b="1" dirty="0">
                <a:solidFill>
                  <a:srgbClr val="000000"/>
                </a:solidFill>
              </a:rPr>
              <a:t>Script = commands file</a:t>
            </a:r>
          </a:p>
        </p:txBody>
      </p:sp>
      <p:pic>
        <p:nvPicPr>
          <p:cNvPr id="15" name="Picture 14">
            <a:extLst>
              <a:ext uri="{FF2B5EF4-FFF2-40B4-BE49-F238E27FC236}">
                <a16:creationId xmlns:a16="http://schemas.microsoft.com/office/drawing/2014/main" id="{491B7323-E454-C94F-F91C-4A47E6249027}"/>
              </a:ext>
            </a:extLst>
          </p:cNvPr>
          <p:cNvPicPr>
            <a:picLocks noChangeAspect="1"/>
          </p:cNvPicPr>
          <p:nvPr/>
        </p:nvPicPr>
        <p:blipFill>
          <a:blip r:embed="rId3"/>
          <a:stretch>
            <a:fillRect/>
          </a:stretch>
        </p:blipFill>
        <p:spPr>
          <a:xfrm>
            <a:off x="5147036" y="1506824"/>
            <a:ext cx="3467212" cy="1548335"/>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FE538AD6-AE97-DDBB-8E6E-6D594E9833D7}"/>
              </a:ext>
            </a:extLst>
          </p:cNvPr>
          <p:cNvSpPr txBox="1"/>
          <p:nvPr/>
        </p:nvSpPr>
        <p:spPr>
          <a:xfrm>
            <a:off x="201486" y="5355412"/>
            <a:ext cx="4633274" cy="923330"/>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000000"/>
                </a:solidFill>
              </a:rPr>
              <a:t>to run a bash script we must add execution permission first;</a:t>
            </a:r>
            <a:endParaRPr lang="en-US" sz="1800" b="1" dirty="0">
              <a:solidFill>
                <a:srgbClr val="000000"/>
              </a:solidFill>
            </a:endParaRPr>
          </a:p>
          <a:p>
            <a:pPr marL="285750" indent="-285750">
              <a:buFont typeface="Arial" panose="020B0604020202020204" pitchFamily="34" charset="0"/>
              <a:buChar char="•"/>
            </a:pPr>
            <a:r>
              <a:rPr lang="en-US" sz="1800" dirty="0">
                <a:solidFill>
                  <a:srgbClr val="000000"/>
                </a:solidFill>
              </a:rPr>
              <a:t>then run with ./scriptname;</a:t>
            </a:r>
            <a:endParaRPr lang="en-US" dirty="0">
              <a:solidFill>
                <a:srgbClr val="000000"/>
              </a:solidFill>
            </a:endParaRPr>
          </a:p>
        </p:txBody>
      </p:sp>
      <p:sp>
        <p:nvSpPr>
          <p:cNvPr id="18" name="Rectangle 17">
            <a:extLst>
              <a:ext uri="{FF2B5EF4-FFF2-40B4-BE49-F238E27FC236}">
                <a16:creationId xmlns:a16="http://schemas.microsoft.com/office/drawing/2014/main" id="{9DB3962E-BAC3-9766-E82D-32682F309474}"/>
              </a:ext>
            </a:extLst>
          </p:cNvPr>
          <p:cNvSpPr/>
          <p:nvPr/>
        </p:nvSpPr>
        <p:spPr>
          <a:xfrm>
            <a:off x="5024417" y="4784140"/>
            <a:ext cx="3632528" cy="170479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896E2EF-9181-7AF1-0EB5-3EB2101F9C5A}"/>
              </a:ext>
            </a:extLst>
          </p:cNvPr>
          <p:cNvPicPr>
            <a:picLocks noChangeAspect="1"/>
          </p:cNvPicPr>
          <p:nvPr/>
        </p:nvPicPr>
        <p:blipFill>
          <a:blip r:embed="rId4"/>
          <a:stretch>
            <a:fillRect/>
          </a:stretch>
        </p:blipFill>
        <p:spPr>
          <a:xfrm>
            <a:off x="5147036" y="4944935"/>
            <a:ext cx="3427241" cy="143287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B0507959-E8D7-F1D5-46F1-BB00EF008985}"/>
              </a:ext>
            </a:extLst>
          </p:cNvPr>
          <p:cNvSpPr txBox="1"/>
          <p:nvPr/>
        </p:nvSpPr>
        <p:spPr>
          <a:xfrm>
            <a:off x="487055" y="4920020"/>
            <a:ext cx="4633274" cy="369332"/>
          </a:xfrm>
          <a:prstGeom prst="rect">
            <a:avLst/>
          </a:prstGeom>
          <a:noFill/>
        </p:spPr>
        <p:txBody>
          <a:bodyPr wrap="square">
            <a:spAutoFit/>
          </a:bodyPr>
          <a:lstStyle/>
          <a:p>
            <a:r>
              <a:rPr lang="en-US" sz="1800" b="1" dirty="0">
                <a:solidFill>
                  <a:srgbClr val="000000"/>
                </a:solidFill>
              </a:rPr>
              <a:t>Important:</a:t>
            </a:r>
            <a:endParaRPr lang="en-US" dirty="0">
              <a:solidFill>
                <a:srgbClr val="000000"/>
              </a:solidFill>
            </a:endParaRPr>
          </a:p>
        </p:txBody>
      </p:sp>
      <p:sp>
        <p:nvSpPr>
          <p:cNvPr id="23" name="TextBox 22">
            <a:extLst>
              <a:ext uri="{FF2B5EF4-FFF2-40B4-BE49-F238E27FC236}">
                <a16:creationId xmlns:a16="http://schemas.microsoft.com/office/drawing/2014/main" id="{8FB1A891-8BD1-F0CF-A39E-2CBE238B84FE}"/>
              </a:ext>
            </a:extLst>
          </p:cNvPr>
          <p:cNvSpPr txBox="1"/>
          <p:nvPr/>
        </p:nvSpPr>
        <p:spPr>
          <a:xfrm>
            <a:off x="320907" y="4920020"/>
            <a:ext cx="332295" cy="400110"/>
          </a:xfrm>
          <a:prstGeom prst="rect">
            <a:avLst/>
          </a:prstGeom>
          <a:noFill/>
        </p:spPr>
        <p:txBody>
          <a:bodyPr wrap="square">
            <a:spAutoFit/>
          </a:bodyPr>
          <a:lstStyle/>
          <a:p>
            <a:r>
              <a:rPr lang="en-US" sz="2000" b="1" dirty="0">
                <a:solidFill>
                  <a:srgbClr val="FF0000"/>
                </a:solidFill>
                <a:latin typeface="Arial" panose="020B0604020202020204" pitchFamily="34" charset="0"/>
                <a:cs typeface="Arial" panose="020B0604020202020204" pitchFamily="34" charset="0"/>
              </a:rPr>
              <a:t>!</a:t>
            </a:r>
          </a:p>
        </p:txBody>
      </p:sp>
      <p:pic>
        <p:nvPicPr>
          <p:cNvPr id="2" name="Picture 1">
            <a:extLst>
              <a:ext uri="{FF2B5EF4-FFF2-40B4-BE49-F238E27FC236}">
                <a16:creationId xmlns:a16="http://schemas.microsoft.com/office/drawing/2014/main" id="{5BD87A3A-658F-2B38-0873-E1CCB7420906}"/>
              </a:ext>
            </a:extLst>
          </p:cNvPr>
          <p:cNvPicPr>
            <a:picLocks noChangeAspect="1"/>
          </p:cNvPicPr>
          <p:nvPr/>
        </p:nvPicPr>
        <p:blipFill>
          <a:blip r:embed="rId5"/>
          <a:stretch>
            <a:fillRect/>
          </a:stretch>
        </p:blipFill>
        <p:spPr>
          <a:xfrm>
            <a:off x="5147036" y="3692077"/>
            <a:ext cx="3526792" cy="696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8178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4B553-D90B-3A5C-9CA4-D9754BBEFB0D}"/>
              </a:ext>
            </a:extLst>
          </p:cNvPr>
          <p:cNvSpPr/>
          <p:nvPr/>
        </p:nvSpPr>
        <p:spPr>
          <a:xfrm>
            <a:off x="1564396" y="1667148"/>
            <a:ext cx="5414235" cy="5952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15DF4B7-D390-4743-BC4A-39E252620E6B}" type="slidenum">
              <a:rPr lang="en-US" smtClean="0"/>
              <a:pPr/>
              <a:t>8</a:t>
            </a:fld>
            <a:endParaRPr lang="en-US" dirty="0"/>
          </a:p>
        </p:txBody>
      </p:sp>
      <p:sp>
        <p:nvSpPr>
          <p:cNvPr id="2" name="Text Placeholder 3">
            <a:extLst>
              <a:ext uri="{FF2B5EF4-FFF2-40B4-BE49-F238E27FC236}">
                <a16:creationId xmlns:a16="http://schemas.microsoft.com/office/drawing/2014/main" id="{FE47B4DA-69B3-93CE-C6AC-7701D51AB464}"/>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Variables in Shell Scripting</a:t>
            </a:r>
          </a:p>
        </p:txBody>
      </p:sp>
      <p:sp>
        <p:nvSpPr>
          <p:cNvPr id="4" name="Rectangle 3">
            <a:extLst>
              <a:ext uri="{FF2B5EF4-FFF2-40B4-BE49-F238E27FC236}">
                <a16:creationId xmlns:a16="http://schemas.microsoft.com/office/drawing/2014/main" id="{862D5BE7-BCF9-2BC5-F4C0-247E53B65211}"/>
              </a:ext>
            </a:extLst>
          </p:cNvPr>
          <p:cNvSpPr/>
          <p:nvPr/>
        </p:nvSpPr>
        <p:spPr>
          <a:xfrm>
            <a:off x="2258951" y="4305167"/>
            <a:ext cx="4361767" cy="237566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91D6B70-F342-E3F4-3F3E-CA36D111CD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631" y="-64775"/>
            <a:ext cx="2653601" cy="1396292"/>
          </a:xfrm>
          <a:prstGeom prst="rect">
            <a:avLst/>
          </a:prstGeom>
        </p:spPr>
      </p:pic>
      <p:sp>
        <p:nvSpPr>
          <p:cNvPr id="15" name="TextBox 14">
            <a:extLst>
              <a:ext uri="{FF2B5EF4-FFF2-40B4-BE49-F238E27FC236}">
                <a16:creationId xmlns:a16="http://schemas.microsoft.com/office/drawing/2014/main" id="{73C69E2B-F2B8-100D-27B8-B75E18CA0993}"/>
              </a:ext>
            </a:extLst>
          </p:cNvPr>
          <p:cNvSpPr txBox="1"/>
          <p:nvPr/>
        </p:nvSpPr>
        <p:spPr>
          <a:xfrm>
            <a:off x="452361" y="2565265"/>
            <a:ext cx="7007303" cy="461665"/>
          </a:xfrm>
          <a:prstGeom prst="rect">
            <a:avLst/>
          </a:prstGeom>
          <a:noFill/>
        </p:spPr>
        <p:txBody>
          <a:bodyPr wrap="none" rtlCol="0">
            <a:spAutoFit/>
          </a:bodyPr>
          <a:lstStyle/>
          <a:p>
            <a:pPr marL="342900" indent="-342900">
              <a:buFont typeface="Wingdings" panose="05000000000000000000" pitchFamily="2" charset="2"/>
              <a:buChar char="Ø"/>
            </a:pPr>
            <a:r>
              <a:rPr lang="en-US" sz="2400" b="1" dirty="0"/>
              <a:t>Why do we need Variables in Shell Scripting?</a:t>
            </a:r>
          </a:p>
        </p:txBody>
      </p:sp>
      <p:sp>
        <p:nvSpPr>
          <p:cNvPr id="17" name="TextBox 16">
            <a:extLst>
              <a:ext uri="{FF2B5EF4-FFF2-40B4-BE49-F238E27FC236}">
                <a16:creationId xmlns:a16="http://schemas.microsoft.com/office/drawing/2014/main" id="{12EB5102-0FB3-9D95-0438-C7EEC32EF277}"/>
              </a:ext>
            </a:extLst>
          </p:cNvPr>
          <p:cNvSpPr txBox="1"/>
          <p:nvPr/>
        </p:nvSpPr>
        <p:spPr>
          <a:xfrm>
            <a:off x="897853" y="3083313"/>
            <a:ext cx="7348294" cy="923330"/>
          </a:xfrm>
          <a:prstGeom prst="rect">
            <a:avLst/>
          </a:prstGeom>
          <a:noFill/>
        </p:spPr>
        <p:txBody>
          <a:bodyPr wrap="none" rtlCol="0">
            <a:spAutoFit/>
          </a:bodyPr>
          <a:lstStyle/>
          <a:p>
            <a:pPr marL="285750" indent="-285750">
              <a:buFont typeface="Arial" panose="020B0604020202020204" pitchFamily="34" charset="0"/>
              <a:buChar char="•"/>
            </a:pPr>
            <a:r>
              <a:rPr lang="en-US" dirty="0"/>
              <a:t>Without variables, operation need to pe performed directly on data;</a:t>
            </a:r>
          </a:p>
          <a:p>
            <a:pPr marL="285750" indent="-285750">
              <a:buFont typeface="Arial" panose="020B0604020202020204" pitchFamily="34" charset="0"/>
              <a:buChar char="•"/>
            </a:pPr>
            <a:r>
              <a:rPr lang="en-US" dirty="0"/>
              <a:t>Programs become limited to one-time use;</a:t>
            </a:r>
          </a:p>
          <a:p>
            <a:pPr marL="285750" indent="-285750">
              <a:buFont typeface="Arial" panose="020B0604020202020204" pitchFamily="34" charset="0"/>
              <a:buChar char="•"/>
            </a:pPr>
            <a:r>
              <a:rPr lang="en-US" dirty="0"/>
              <a:t>There are two types of variables: Environment and User Defined</a:t>
            </a:r>
          </a:p>
        </p:txBody>
      </p:sp>
      <p:sp>
        <p:nvSpPr>
          <p:cNvPr id="19" name="TextBox 18">
            <a:extLst>
              <a:ext uri="{FF2B5EF4-FFF2-40B4-BE49-F238E27FC236}">
                <a16:creationId xmlns:a16="http://schemas.microsoft.com/office/drawing/2014/main" id="{0E01B15F-AFED-0AC7-045B-6F9B81312465}"/>
              </a:ext>
            </a:extLst>
          </p:cNvPr>
          <p:cNvSpPr txBox="1"/>
          <p:nvPr/>
        </p:nvSpPr>
        <p:spPr>
          <a:xfrm>
            <a:off x="452361" y="4305167"/>
            <a:ext cx="4880472"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t>Syntax:</a:t>
            </a:r>
          </a:p>
        </p:txBody>
      </p:sp>
      <p:pic>
        <p:nvPicPr>
          <p:cNvPr id="22" name="Picture 21">
            <a:extLst>
              <a:ext uri="{FF2B5EF4-FFF2-40B4-BE49-F238E27FC236}">
                <a16:creationId xmlns:a16="http://schemas.microsoft.com/office/drawing/2014/main" id="{633BBA69-83B9-C2A5-DBF1-8975091282DC}"/>
              </a:ext>
            </a:extLst>
          </p:cNvPr>
          <p:cNvPicPr>
            <a:picLocks noChangeAspect="1"/>
          </p:cNvPicPr>
          <p:nvPr/>
        </p:nvPicPr>
        <p:blipFill>
          <a:blip r:embed="rId4"/>
          <a:stretch>
            <a:fillRect/>
          </a:stretch>
        </p:blipFill>
        <p:spPr>
          <a:xfrm>
            <a:off x="1655043" y="1732309"/>
            <a:ext cx="5208151" cy="461665"/>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1C19A2A0-D723-C81C-386F-C5A60BB57166}"/>
              </a:ext>
            </a:extLst>
          </p:cNvPr>
          <p:cNvSpPr txBox="1"/>
          <p:nvPr/>
        </p:nvSpPr>
        <p:spPr>
          <a:xfrm>
            <a:off x="452361" y="1022202"/>
            <a:ext cx="4880472"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t>Users define shell variables:</a:t>
            </a:r>
          </a:p>
        </p:txBody>
      </p:sp>
      <p:pic>
        <p:nvPicPr>
          <p:cNvPr id="8" name="Picture 7">
            <a:extLst>
              <a:ext uri="{FF2B5EF4-FFF2-40B4-BE49-F238E27FC236}">
                <a16:creationId xmlns:a16="http://schemas.microsoft.com/office/drawing/2014/main" id="{50E028AE-9B2E-CD86-53D0-F77347F2D591}"/>
              </a:ext>
            </a:extLst>
          </p:cNvPr>
          <p:cNvPicPr>
            <a:picLocks noChangeAspect="1"/>
          </p:cNvPicPr>
          <p:nvPr/>
        </p:nvPicPr>
        <p:blipFill>
          <a:blip r:embed="rId5"/>
          <a:stretch>
            <a:fillRect/>
          </a:stretch>
        </p:blipFill>
        <p:spPr>
          <a:xfrm>
            <a:off x="2321897" y="4481780"/>
            <a:ext cx="4235874" cy="20224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908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CBC2F3-75C0-5B14-0920-28E8F1A1335E}"/>
              </a:ext>
            </a:extLst>
          </p:cNvPr>
          <p:cNvSpPr>
            <a:spLocks noGrp="1"/>
          </p:cNvSpPr>
          <p:nvPr>
            <p:ph type="dt" sz="half" idx="10"/>
          </p:nvPr>
        </p:nvSpPr>
        <p:spPr/>
        <p:txBody>
          <a:bodyPr/>
          <a:lstStyle/>
          <a:p>
            <a:fld id="{23E9C8A1-DF9D-411C-8C5F-FC9619BF422F}" type="datetime1">
              <a:rPr lang="en-US" smtClean="0"/>
              <a:t>4/4/2025</a:t>
            </a:fld>
            <a:endParaRPr lang="en-US" dirty="0"/>
          </a:p>
        </p:txBody>
      </p:sp>
      <p:sp>
        <p:nvSpPr>
          <p:cNvPr id="5" name="Slide Number Placeholder 4">
            <a:extLst>
              <a:ext uri="{FF2B5EF4-FFF2-40B4-BE49-F238E27FC236}">
                <a16:creationId xmlns:a16="http://schemas.microsoft.com/office/drawing/2014/main" id="{3506E397-2BFB-267A-51E7-DAD16D705F63}"/>
              </a:ext>
            </a:extLst>
          </p:cNvPr>
          <p:cNvSpPr>
            <a:spLocks noGrp="1"/>
          </p:cNvSpPr>
          <p:nvPr>
            <p:ph type="sldNum" sz="quarter" idx="12"/>
          </p:nvPr>
        </p:nvSpPr>
        <p:spPr/>
        <p:txBody>
          <a:bodyPr/>
          <a:lstStyle/>
          <a:p>
            <a:fld id="{F15DF4B7-D390-4743-BC4A-39E252620E6B}" type="slidenum">
              <a:rPr lang="en-US" smtClean="0"/>
              <a:pPr/>
              <a:t>9</a:t>
            </a:fld>
            <a:endParaRPr lang="en-US" dirty="0"/>
          </a:p>
        </p:txBody>
      </p:sp>
      <p:sp>
        <p:nvSpPr>
          <p:cNvPr id="6" name="Text Placeholder 3">
            <a:extLst>
              <a:ext uri="{FF2B5EF4-FFF2-40B4-BE49-F238E27FC236}">
                <a16:creationId xmlns:a16="http://schemas.microsoft.com/office/drawing/2014/main" id="{1AEA497A-CF6A-C563-0BA1-EF242415FDF6}"/>
              </a:ext>
            </a:extLst>
          </p:cNvPr>
          <p:cNvSpPr txBox="1">
            <a:spLocks/>
          </p:cNvSpPr>
          <p:nvPr/>
        </p:nvSpPr>
        <p:spPr>
          <a:xfrm>
            <a:off x="0" y="0"/>
            <a:ext cx="9144000" cy="823912"/>
          </a:xfrm>
          <a:prstGeom prst="rect">
            <a:avLst/>
          </a:prstGeom>
          <a:solidFill>
            <a:srgbClr val="004174"/>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2000" b="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bg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lgn="l"/>
            <a:r>
              <a:rPr lang="en-US" sz="2800" b="1" dirty="0">
                <a:solidFill>
                  <a:schemeClr val="bg1"/>
                </a:solidFill>
                <a:latin typeface="Consolas" panose="020B0609020204030204" pitchFamily="49" charset="0"/>
              </a:rPr>
              <a:t>Pre-defined Shell Variables</a:t>
            </a:r>
          </a:p>
        </p:txBody>
      </p:sp>
      <p:sp>
        <p:nvSpPr>
          <p:cNvPr id="8" name="TextBox 7">
            <a:extLst>
              <a:ext uri="{FF2B5EF4-FFF2-40B4-BE49-F238E27FC236}">
                <a16:creationId xmlns:a16="http://schemas.microsoft.com/office/drawing/2014/main" id="{F450D89E-E94D-AE5C-2D20-1FC63DDA42B6}"/>
              </a:ext>
            </a:extLst>
          </p:cNvPr>
          <p:cNvSpPr txBox="1"/>
          <p:nvPr/>
        </p:nvSpPr>
        <p:spPr>
          <a:xfrm>
            <a:off x="404008" y="1132865"/>
            <a:ext cx="6770915" cy="523220"/>
          </a:xfrm>
          <a:prstGeom prst="rect">
            <a:avLst/>
          </a:prstGeom>
          <a:noFill/>
        </p:spPr>
        <p:txBody>
          <a:bodyPr wrap="square">
            <a:spAutoFit/>
          </a:bodyPr>
          <a:lstStyle/>
          <a:p>
            <a:pPr marL="342900" indent="-342900">
              <a:buFont typeface="Wingdings" panose="05000000000000000000" pitchFamily="2" charset="2"/>
              <a:buChar char="Ø"/>
            </a:pPr>
            <a:r>
              <a:rPr lang="en-US" sz="2800" b="1" dirty="0"/>
              <a:t>Shell variables that hold a value:</a:t>
            </a:r>
          </a:p>
        </p:txBody>
      </p:sp>
      <p:sp>
        <p:nvSpPr>
          <p:cNvPr id="11" name="TextBox 10">
            <a:extLst>
              <a:ext uri="{FF2B5EF4-FFF2-40B4-BE49-F238E27FC236}">
                <a16:creationId xmlns:a16="http://schemas.microsoft.com/office/drawing/2014/main" id="{7F95EB8E-2547-5E61-7EE7-E171801A5A8A}"/>
              </a:ext>
            </a:extLst>
          </p:cNvPr>
          <p:cNvSpPr txBox="1"/>
          <p:nvPr/>
        </p:nvSpPr>
        <p:spPr>
          <a:xfrm>
            <a:off x="957499" y="1749587"/>
            <a:ext cx="7229001" cy="39015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b="1" dirty="0"/>
              <a:t>$</a:t>
            </a:r>
            <a:r>
              <a:rPr lang="en-US" sz="2400" b="1" u="sng" dirty="0"/>
              <a:t>USER</a:t>
            </a:r>
            <a:r>
              <a:rPr lang="en-US" sz="2400" b="1" dirty="0"/>
              <a:t> </a:t>
            </a:r>
            <a:r>
              <a:rPr lang="en-US" sz="2400" dirty="0"/>
              <a:t>– contains the name of the current user;</a:t>
            </a:r>
          </a:p>
          <a:p>
            <a:pPr marL="285750" indent="-285750">
              <a:lnSpc>
                <a:spcPct val="150000"/>
              </a:lnSpc>
              <a:buFont typeface="Arial" panose="020B0604020202020204" pitchFamily="34" charset="0"/>
              <a:buChar char="•"/>
            </a:pPr>
            <a:r>
              <a:rPr lang="en-US" sz="2400" b="1" dirty="0"/>
              <a:t>$HOME </a:t>
            </a:r>
            <a:r>
              <a:rPr lang="en-US" sz="2400" dirty="0"/>
              <a:t>– contains the path to the home directory of the current user;</a:t>
            </a:r>
          </a:p>
          <a:p>
            <a:pPr marL="285750" indent="-285750">
              <a:lnSpc>
                <a:spcPct val="150000"/>
              </a:lnSpc>
              <a:buFont typeface="Arial" panose="020B0604020202020204" pitchFamily="34" charset="0"/>
              <a:buChar char="•"/>
            </a:pPr>
            <a:r>
              <a:rPr lang="en-US" sz="2400" b="1" dirty="0"/>
              <a:t>$PATH </a:t>
            </a:r>
            <a:r>
              <a:rPr lang="en-US" sz="2400" dirty="0"/>
              <a:t>– contains the command search path</a:t>
            </a:r>
          </a:p>
          <a:p>
            <a:pPr marL="285750" indent="-285750">
              <a:lnSpc>
                <a:spcPct val="150000"/>
              </a:lnSpc>
              <a:buFont typeface="Arial" panose="020B0604020202020204" pitchFamily="34" charset="0"/>
              <a:buChar char="•"/>
            </a:pPr>
            <a:r>
              <a:rPr lang="en-US" sz="2400" b="1" dirty="0"/>
              <a:t>$SHELL </a:t>
            </a:r>
            <a:r>
              <a:rPr lang="en-US" sz="2400" dirty="0"/>
              <a:t>– contains the path to the current shell being used;</a:t>
            </a:r>
          </a:p>
          <a:p>
            <a:pPr>
              <a:lnSpc>
                <a:spcPct val="150000"/>
              </a:lnSpc>
            </a:pPr>
            <a:endParaRPr lang="en-US" sz="2400" dirty="0"/>
          </a:p>
        </p:txBody>
      </p:sp>
    </p:spTree>
    <p:extLst>
      <p:ext uri="{BB962C8B-B14F-4D97-AF65-F5344CB8AC3E}">
        <p14:creationId xmlns:p14="http://schemas.microsoft.com/office/powerpoint/2010/main" val="2115072904"/>
      </p:ext>
    </p:extLst>
  </p:cSld>
  <p:clrMapOvr>
    <a:masterClrMapping/>
  </p:clrMapOvr>
</p:sld>
</file>

<file path=ppt/theme/theme1.xml><?xml version="1.0" encoding="utf-8"?>
<a:theme xmlns:a="http://schemas.openxmlformats.org/drawingml/2006/main" name="Slide cu continut text">
  <a:themeElements>
    <a:clrScheme name="CSThemeColors">
      <a:dk1>
        <a:srgbClr val="004174"/>
      </a:dk1>
      <a:lt1>
        <a:sysClr val="window" lastClr="FFFFFF"/>
      </a:lt1>
      <a:dk2>
        <a:srgbClr val="004174"/>
      </a:dk2>
      <a:lt2>
        <a:srgbClr val="F5E1BE"/>
      </a:lt2>
      <a:accent1>
        <a:srgbClr val="004174"/>
      </a:accent1>
      <a:accent2>
        <a:srgbClr val="F5E1BE"/>
      </a:accent2>
      <a:accent3>
        <a:srgbClr val="004174"/>
      </a:accent3>
      <a:accent4>
        <a:srgbClr val="F5E1BE"/>
      </a:accent4>
      <a:accent5>
        <a:srgbClr val="004174"/>
      </a:accent5>
      <a:accent6>
        <a:srgbClr val="F5E1BE"/>
      </a:accent6>
      <a:hlink>
        <a:srgbClr val="004174"/>
      </a:hlink>
      <a:folHlink>
        <a:srgbClr val="F5E1BE"/>
      </a:folHlink>
    </a:clrScheme>
    <a:fontScheme name="CSThemeFonts">
      <a:majorFont>
        <a:latin typeface="Oswald Regular"/>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ecfacbe-31ad-493b-8038-696ca31d2afe}" enabled="1" method="Privileged" siteId="{763b2760-45c5-46d3-883e-29705bba49b7}" contentBits="0" removed="0"/>
</clbl:labelList>
</file>

<file path=docProps/app.xml><?xml version="1.0" encoding="utf-8"?>
<Properties xmlns="http://schemas.openxmlformats.org/officeDocument/2006/extended-properties" xmlns:vt="http://schemas.openxmlformats.org/officeDocument/2006/docPropsVTypes">
  <Template/>
  <TotalTime>0</TotalTime>
  <Words>4673</Words>
  <Application>Microsoft Office PowerPoint</Application>
  <PresentationFormat>On-screen Show (4:3)</PresentationFormat>
  <Paragraphs>579</Paragraphs>
  <Slides>33</Slides>
  <Notes>31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Aptos</vt:lpstr>
      <vt:lpstr>Aptos Display</vt:lpstr>
      <vt:lpstr>Arial</vt:lpstr>
      <vt:lpstr>Arial Black</vt:lpstr>
      <vt:lpstr>Calibri</vt:lpstr>
      <vt:lpstr>Comic Sans MS</vt:lpstr>
      <vt:lpstr>Consolas</vt:lpstr>
      <vt:lpstr>Courier New</vt:lpstr>
      <vt:lpstr>Lato</vt:lpstr>
      <vt:lpstr>Lato (Body)</vt:lpstr>
      <vt:lpstr>Oswald Regular</vt:lpstr>
      <vt:lpstr>Poppins</vt:lpstr>
      <vt:lpstr>Symbol</vt:lpstr>
      <vt:lpstr>Times New Roman</vt:lpstr>
      <vt:lpstr>Wingdings</vt:lpstr>
      <vt:lpstr>Slide cu continut text</vt:lpstr>
      <vt:lpstr>Shell scripting – Lab.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DIANA-FLORINA SOTROPA</dc:creator>
  <cp:lastModifiedBy>Diana Horincar</cp:lastModifiedBy>
  <cp:revision>491</cp:revision>
  <dcterms:created xsi:type="dcterms:W3CDTF">2021-11-02T13:21:59Z</dcterms:created>
  <dcterms:modified xsi:type="dcterms:W3CDTF">2025-04-04T12:14:21Z</dcterms:modified>
</cp:coreProperties>
</file>